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920x108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D8CB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0" y="2390140"/>
            <a:ext cx="12191695" cy="889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2D2A24"/>
                </a:solidFill>
                <a:latin typeface="Pretendard"/>
              </a:rPr>
              <a:t>systemd 서비스 관리 완벽 가이드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477262" y="3324860"/>
            <a:ext cx="7237171" cy="45720"/>
          </a:xfrm>
          <a:prstGeom prst="roundRect">
            <a:avLst/>
          </a:prstGeom>
          <a:solidFill>
            <a:srgbClr val="A78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0" y="3507740"/>
            <a:ext cx="12191695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0">
                <a:solidFill>
                  <a:srgbClr val="4A443B"/>
                </a:solidFill>
                <a:latin typeface="Pretendard"/>
              </a:rPr>
              <a:t>재부팅 후에도 서비스가 자동으로 올라온다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920x108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2148840" cy="6858000"/>
          </a:xfrm>
          <a:prstGeom prst="rect">
            <a:avLst/>
          </a:prstGeom>
          <a:solidFill>
            <a:srgbClr val="F4EF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136140" y="0"/>
            <a:ext cx="12700" cy="6858000"/>
          </a:xfrm>
          <a:prstGeom prst="rect">
            <a:avLst/>
          </a:prstGeom>
          <a:solidFill>
            <a:srgbClr val="DDD2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333756" y="1115568"/>
            <a:ext cx="100584" cy="100584"/>
          </a:xfrm>
          <a:prstGeom prst="ellipse">
            <a:avLst/>
          </a:prstGeom>
          <a:solidFill>
            <a:srgbClr val="D0C0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6928" y="9144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새벽장애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09728" y="1490472"/>
            <a:ext cx="54864" cy="356616"/>
          </a:xfrm>
          <a:prstGeom prst="roundRect">
            <a:avLst/>
          </a:prstGeom>
          <a:solidFill>
            <a:srgbClr val="A78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333756" y="1618488"/>
            <a:ext cx="100584" cy="100584"/>
          </a:xfrm>
          <a:prstGeom prst="ellipse">
            <a:avLst/>
          </a:prstGeom>
          <a:solidFill>
            <a:srgbClr val="A78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66928" y="14173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2D2A24"/>
                </a:solidFill>
                <a:latin typeface="Pretendard"/>
              </a:rPr>
              <a:t>systemd</a:t>
            </a:r>
          </a:p>
        </p:txBody>
      </p:sp>
      <p:sp>
        <p:nvSpPr>
          <p:cNvPr id="10" name="Oval 9"/>
          <p:cNvSpPr/>
          <p:nvPr/>
        </p:nvSpPr>
        <p:spPr>
          <a:xfrm>
            <a:off x="333756" y="212140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192024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unit파일</a:t>
            </a:r>
          </a:p>
        </p:txBody>
      </p:sp>
      <p:sp>
        <p:nvSpPr>
          <p:cNvPr id="12" name="Oval 11"/>
          <p:cNvSpPr/>
          <p:nvPr/>
        </p:nvSpPr>
        <p:spPr>
          <a:xfrm>
            <a:off x="333756" y="262432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66928" y="24231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enable</a:t>
            </a:r>
          </a:p>
        </p:txBody>
      </p:sp>
      <p:sp>
        <p:nvSpPr>
          <p:cNvPr id="14" name="Oval 13"/>
          <p:cNvSpPr/>
          <p:nvPr/>
        </p:nvSpPr>
        <p:spPr>
          <a:xfrm>
            <a:off x="333756" y="312724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66928" y="292608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복구</a:t>
            </a:r>
          </a:p>
        </p:txBody>
      </p:sp>
      <p:sp>
        <p:nvSpPr>
          <p:cNvPr id="16" name="Oval 15"/>
          <p:cNvSpPr/>
          <p:nvPr/>
        </p:nvSpPr>
        <p:spPr>
          <a:xfrm>
            <a:off x="333756" y="363016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66928" y="34290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로그</a:t>
            </a:r>
          </a:p>
        </p:txBody>
      </p:sp>
      <p:sp>
        <p:nvSpPr>
          <p:cNvPr id="18" name="Oval 17"/>
          <p:cNvSpPr/>
          <p:nvPr/>
        </p:nvSpPr>
        <p:spPr>
          <a:xfrm>
            <a:off x="333756" y="413308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66928" y="39319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의존성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84048" y="5349240"/>
            <a:ext cx="1332280" cy="54864"/>
          </a:xfrm>
          <a:prstGeom prst="roundRect">
            <a:avLst/>
          </a:prstGeom>
          <a:solidFill>
            <a:srgbClr val="D5CF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384048" y="5349240"/>
            <a:ext cx="380651" cy="54864"/>
          </a:xfrm>
          <a:prstGeom prst="roundRect">
            <a:avLst/>
          </a:prstGeom>
          <a:solidFill>
            <a:srgbClr val="A78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84048" y="5458968"/>
            <a:ext cx="13322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807466"/>
                </a:solidFill>
                <a:latin typeface="Pretendard"/>
              </a:rPr>
              <a:t>2 / 7</a:t>
            </a:r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D8CB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148840" y="411480"/>
            <a:ext cx="1004285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D2A24"/>
                </a:solidFill>
                <a:latin typeface="Pretendard"/>
              </a:rPr>
              <a:t>systemd란?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124270" y="1261872"/>
            <a:ext cx="2091994" cy="45720"/>
          </a:xfrm>
          <a:prstGeom prst="roundRect">
            <a:avLst/>
          </a:prstGeom>
          <a:solidFill>
            <a:srgbClr val="A78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3308418" y="1767459"/>
            <a:ext cx="7833426" cy="3752850"/>
          </a:xfrm>
          <a:prstGeom prst="roundRect">
            <a:avLst/>
          </a:prstGeom>
          <a:solidFill>
            <a:srgbClr val="BBB8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3253554" y="1712595"/>
            <a:ext cx="7833426" cy="3752850"/>
          </a:xfrm>
          <a:prstGeom prst="roundRect">
            <a:avLst/>
          </a:prstGeom>
          <a:solidFill>
            <a:srgbClr val="F0EAD8"/>
          </a:solidFill>
          <a:ln w="12700">
            <a:solidFill>
              <a:srgbClr val="DDD2B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3363282" y="1849755"/>
            <a:ext cx="82296" cy="3478530"/>
          </a:xfrm>
          <a:prstGeom prst="roundRect">
            <a:avLst/>
          </a:prstGeom>
          <a:solidFill>
            <a:srgbClr val="A78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3665034" y="1712595"/>
            <a:ext cx="7147626" cy="375285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1600"/>
              </a:spcAft>
            </a:pPr>
            <a:r>
              <a:rPr sz="2200">
                <a:solidFill>
                  <a:srgbClr val="A78BFA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PID 1번, 시스템 최초 실행 프로세스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A78BFA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init을 대체, 병렬 부팅으로 속도 향상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A78BFA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의존성을 스스로 파악해 필요 순서대로 시작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A78BFA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우분투·데비안·CentOS 모두 기본 채택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920x108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2148840" cy="6858000"/>
          </a:xfrm>
          <a:prstGeom prst="rect">
            <a:avLst/>
          </a:prstGeom>
          <a:solidFill>
            <a:srgbClr val="F4EF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136140" y="0"/>
            <a:ext cx="12700" cy="6858000"/>
          </a:xfrm>
          <a:prstGeom prst="rect">
            <a:avLst/>
          </a:prstGeom>
          <a:solidFill>
            <a:srgbClr val="DDD2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333756" y="1115568"/>
            <a:ext cx="100584" cy="100584"/>
          </a:xfrm>
          <a:prstGeom prst="ellipse">
            <a:avLst/>
          </a:prstGeom>
          <a:solidFill>
            <a:srgbClr val="D0C0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6928" y="9144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새벽장애</a:t>
            </a:r>
          </a:p>
        </p:txBody>
      </p:sp>
      <p:sp>
        <p:nvSpPr>
          <p:cNvPr id="7" name="Oval 6"/>
          <p:cNvSpPr/>
          <p:nvPr/>
        </p:nvSpPr>
        <p:spPr>
          <a:xfrm>
            <a:off x="333756" y="1618488"/>
            <a:ext cx="100584" cy="100584"/>
          </a:xfrm>
          <a:prstGeom prst="ellipse">
            <a:avLst/>
          </a:prstGeom>
          <a:solidFill>
            <a:srgbClr val="D0C0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6928" y="14173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systemd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09728" y="1993392"/>
            <a:ext cx="54864" cy="356616"/>
          </a:xfrm>
          <a:prstGeom prst="roundRect">
            <a:avLst/>
          </a:prstGeom>
          <a:solidFill>
            <a:srgbClr val="A78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333756" y="2121408"/>
            <a:ext cx="100584" cy="100584"/>
          </a:xfrm>
          <a:prstGeom prst="ellipse">
            <a:avLst/>
          </a:prstGeom>
          <a:solidFill>
            <a:srgbClr val="A78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192024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2D2A24"/>
                </a:solidFill>
                <a:latin typeface="Pretendard"/>
              </a:rPr>
              <a:t>unit파일</a:t>
            </a:r>
          </a:p>
        </p:txBody>
      </p:sp>
      <p:sp>
        <p:nvSpPr>
          <p:cNvPr id="12" name="Oval 11"/>
          <p:cNvSpPr/>
          <p:nvPr/>
        </p:nvSpPr>
        <p:spPr>
          <a:xfrm>
            <a:off x="333756" y="262432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66928" y="24231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enable</a:t>
            </a:r>
          </a:p>
        </p:txBody>
      </p:sp>
      <p:sp>
        <p:nvSpPr>
          <p:cNvPr id="14" name="Oval 13"/>
          <p:cNvSpPr/>
          <p:nvPr/>
        </p:nvSpPr>
        <p:spPr>
          <a:xfrm>
            <a:off x="333756" y="312724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66928" y="292608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복구</a:t>
            </a:r>
          </a:p>
        </p:txBody>
      </p:sp>
      <p:sp>
        <p:nvSpPr>
          <p:cNvPr id="16" name="Oval 15"/>
          <p:cNvSpPr/>
          <p:nvPr/>
        </p:nvSpPr>
        <p:spPr>
          <a:xfrm>
            <a:off x="333756" y="363016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66928" y="34290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로그</a:t>
            </a:r>
          </a:p>
        </p:txBody>
      </p:sp>
      <p:sp>
        <p:nvSpPr>
          <p:cNvPr id="18" name="Oval 17"/>
          <p:cNvSpPr/>
          <p:nvPr/>
        </p:nvSpPr>
        <p:spPr>
          <a:xfrm>
            <a:off x="333756" y="413308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66928" y="39319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의존성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84048" y="5349240"/>
            <a:ext cx="1332280" cy="54864"/>
          </a:xfrm>
          <a:prstGeom prst="roundRect">
            <a:avLst/>
          </a:prstGeom>
          <a:solidFill>
            <a:srgbClr val="D5CF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384048" y="5349240"/>
            <a:ext cx="570977" cy="54864"/>
          </a:xfrm>
          <a:prstGeom prst="roundRect">
            <a:avLst/>
          </a:prstGeom>
          <a:solidFill>
            <a:srgbClr val="A78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84048" y="5458968"/>
            <a:ext cx="13322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807466"/>
                </a:solidFill>
                <a:latin typeface="Pretendard"/>
              </a:rPr>
              <a:t>3 / 7</a:t>
            </a:r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D8CB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148840" y="411480"/>
            <a:ext cx="1004285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D2A24"/>
                </a:solidFill>
                <a:latin typeface="Pretendard"/>
              </a:rPr>
              <a:t>unit 파일 구조 (3 섹션)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326647" y="1261872"/>
            <a:ext cx="3687241" cy="45720"/>
          </a:xfrm>
          <a:prstGeom prst="roundRect">
            <a:avLst/>
          </a:prstGeom>
          <a:solidFill>
            <a:srgbClr val="A78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3107561" y="1710309"/>
            <a:ext cx="8235141" cy="4415790"/>
          </a:xfrm>
          <a:prstGeom prst="roundRect">
            <a:avLst/>
          </a:prstGeom>
          <a:solidFill>
            <a:srgbClr val="BBB8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3052697" y="1655445"/>
            <a:ext cx="8235141" cy="4415790"/>
          </a:xfrm>
          <a:prstGeom prst="roundRect">
            <a:avLst/>
          </a:prstGeom>
          <a:solidFill>
            <a:srgbClr val="F0EAD8"/>
          </a:solidFill>
          <a:ln w="15875">
            <a:solidFill>
              <a:srgbClr val="DDD2B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3327017" y="1929765"/>
            <a:ext cx="7686501" cy="386715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>
                <a:solidFill>
                  <a:srgbClr val="807466"/>
                </a:solidFill>
                <a:latin typeface="Consolas"/>
              </a:rPr>
              <a:t># /etc/systemd/system/myapp.service</a:t>
            </a:r>
          </a:p>
          <a:p>
            <a:pPr algn="l"/>
            <a:r>
              <a:rPr sz="1400">
                <a:solidFill>
                  <a:srgbClr val="3D362C"/>
                </a:solidFill>
                <a:latin typeface="Consolas"/>
              </a:rPr>
              <a:t> </a:t>
            </a:r>
          </a:p>
          <a:p>
            <a:pPr algn="l"/>
            <a:r>
              <a:rPr sz="1400">
                <a:solidFill>
                  <a:srgbClr val="3D362C"/>
                </a:solidFill>
                <a:latin typeface="Consolas"/>
              </a:rPr>
              <a:t>[Unit]</a:t>
            </a:r>
          </a:p>
          <a:p>
            <a:pPr algn="l"/>
            <a:r>
              <a:rPr sz="1400">
                <a:solidFill>
                  <a:srgbClr val="3D362C"/>
                </a:solidFill>
                <a:latin typeface="Consolas"/>
              </a:rPr>
              <a:t>Description=My Python App</a:t>
            </a:r>
          </a:p>
          <a:p>
            <a:pPr algn="l"/>
            <a:r>
              <a:rPr sz="1400">
                <a:solidFill>
                  <a:srgbClr val="3D362C"/>
                </a:solidFill>
                <a:latin typeface="Consolas"/>
              </a:rPr>
              <a:t>After=network.target</a:t>
            </a:r>
          </a:p>
          <a:p>
            <a:pPr algn="l"/>
            <a:r>
              <a:rPr sz="1400">
                <a:solidFill>
                  <a:srgbClr val="3D362C"/>
                </a:solidFill>
                <a:latin typeface="Consolas"/>
              </a:rPr>
              <a:t> </a:t>
            </a:r>
          </a:p>
          <a:p>
            <a:pPr algn="l"/>
            <a:r>
              <a:rPr sz="1400">
                <a:solidFill>
                  <a:srgbClr val="3D362C"/>
                </a:solidFill>
                <a:latin typeface="Consolas"/>
              </a:rPr>
              <a:t>[Service]</a:t>
            </a:r>
          </a:p>
          <a:p>
            <a:pPr algn="l"/>
            <a:r>
              <a:rPr sz="1400">
                <a:solidFill>
                  <a:srgbClr val="3D362C"/>
                </a:solidFill>
                <a:latin typeface="Consolas"/>
              </a:rPr>
              <a:t>ExecStart=/usr/bin/python3 /opt/myapp/app.py</a:t>
            </a:r>
          </a:p>
          <a:p>
            <a:pPr algn="l"/>
            <a:r>
              <a:rPr sz="1400">
                <a:solidFill>
                  <a:srgbClr val="3D362C"/>
                </a:solidFill>
                <a:latin typeface="Consolas"/>
              </a:rPr>
              <a:t>WorkingDirectory=/opt/myapp</a:t>
            </a:r>
          </a:p>
          <a:p>
            <a:pPr algn="l"/>
            <a:r>
              <a:rPr sz="1400">
                <a:solidFill>
                  <a:srgbClr val="3D362C"/>
                </a:solidFill>
                <a:latin typeface="Consolas"/>
              </a:rPr>
              <a:t>User=myapp</a:t>
            </a:r>
          </a:p>
          <a:p>
            <a:pPr algn="l"/>
            <a:r>
              <a:rPr sz="1400">
                <a:solidFill>
                  <a:srgbClr val="3D362C"/>
                </a:solidFill>
                <a:latin typeface="Consolas"/>
              </a:rPr>
              <a:t>Restart=always</a:t>
            </a:r>
          </a:p>
          <a:p>
            <a:pPr algn="l"/>
            <a:r>
              <a:rPr sz="1400">
                <a:solidFill>
                  <a:srgbClr val="3D362C"/>
                </a:solidFill>
                <a:latin typeface="Consolas"/>
              </a:rPr>
              <a:t>RestartSec=5</a:t>
            </a:r>
          </a:p>
          <a:p>
            <a:pPr algn="l"/>
            <a:r>
              <a:rPr sz="1400">
                <a:solidFill>
                  <a:srgbClr val="3D362C"/>
                </a:solidFill>
                <a:latin typeface="Consolas"/>
              </a:rPr>
              <a:t> </a:t>
            </a:r>
          </a:p>
          <a:p>
            <a:pPr algn="l"/>
            <a:r>
              <a:rPr sz="1400">
                <a:solidFill>
                  <a:srgbClr val="3D362C"/>
                </a:solidFill>
                <a:latin typeface="Consolas"/>
              </a:rPr>
              <a:t>[Install]</a:t>
            </a:r>
          </a:p>
          <a:p>
            <a:pPr algn="l"/>
            <a:r>
              <a:rPr sz="1400">
                <a:solidFill>
                  <a:srgbClr val="3D362C"/>
                </a:solidFill>
                <a:latin typeface="Consolas"/>
              </a:rPr>
              <a:t>WantedBy=multi-user.target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920x108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2148840" cy="6858000"/>
          </a:xfrm>
          <a:prstGeom prst="rect">
            <a:avLst/>
          </a:prstGeom>
          <a:solidFill>
            <a:srgbClr val="F4EF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136140" y="0"/>
            <a:ext cx="12700" cy="6858000"/>
          </a:xfrm>
          <a:prstGeom prst="rect">
            <a:avLst/>
          </a:prstGeom>
          <a:solidFill>
            <a:srgbClr val="DDD2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333756" y="1115568"/>
            <a:ext cx="100584" cy="100584"/>
          </a:xfrm>
          <a:prstGeom prst="ellipse">
            <a:avLst/>
          </a:prstGeom>
          <a:solidFill>
            <a:srgbClr val="D0C0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6928" y="9144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새벽장애</a:t>
            </a:r>
          </a:p>
        </p:txBody>
      </p:sp>
      <p:sp>
        <p:nvSpPr>
          <p:cNvPr id="7" name="Oval 6"/>
          <p:cNvSpPr/>
          <p:nvPr/>
        </p:nvSpPr>
        <p:spPr>
          <a:xfrm>
            <a:off x="333756" y="1618488"/>
            <a:ext cx="100584" cy="100584"/>
          </a:xfrm>
          <a:prstGeom prst="ellipse">
            <a:avLst/>
          </a:prstGeom>
          <a:solidFill>
            <a:srgbClr val="D0C0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6928" y="14173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systemd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09728" y="1993392"/>
            <a:ext cx="54864" cy="356616"/>
          </a:xfrm>
          <a:prstGeom prst="roundRect">
            <a:avLst/>
          </a:prstGeom>
          <a:solidFill>
            <a:srgbClr val="A78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333756" y="2121408"/>
            <a:ext cx="100584" cy="100584"/>
          </a:xfrm>
          <a:prstGeom prst="ellipse">
            <a:avLst/>
          </a:prstGeom>
          <a:solidFill>
            <a:srgbClr val="A78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192024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2D2A24"/>
                </a:solidFill>
                <a:latin typeface="Pretendard"/>
              </a:rPr>
              <a:t>unit파일</a:t>
            </a:r>
          </a:p>
        </p:txBody>
      </p:sp>
      <p:sp>
        <p:nvSpPr>
          <p:cNvPr id="12" name="Oval 11"/>
          <p:cNvSpPr/>
          <p:nvPr/>
        </p:nvSpPr>
        <p:spPr>
          <a:xfrm>
            <a:off x="333756" y="262432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66928" y="24231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enable</a:t>
            </a:r>
          </a:p>
        </p:txBody>
      </p:sp>
      <p:sp>
        <p:nvSpPr>
          <p:cNvPr id="14" name="Oval 13"/>
          <p:cNvSpPr/>
          <p:nvPr/>
        </p:nvSpPr>
        <p:spPr>
          <a:xfrm>
            <a:off x="333756" y="312724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66928" y="292608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복구</a:t>
            </a:r>
          </a:p>
        </p:txBody>
      </p:sp>
      <p:sp>
        <p:nvSpPr>
          <p:cNvPr id="16" name="Oval 15"/>
          <p:cNvSpPr/>
          <p:nvPr/>
        </p:nvSpPr>
        <p:spPr>
          <a:xfrm>
            <a:off x="333756" y="363016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66928" y="34290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로그</a:t>
            </a:r>
          </a:p>
        </p:txBody>
      </p:sp>
      <p:sp>
        <p:nvSpPr>
          <p:cNvPr id="18" name="Oval 17"/>
          <p:cNvSpPr/>
          <p:nvPr/>
        </p:nvSpPr>
        <p:spPr>
          <a:xfrm>
            <a:off x="333756" y="413308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66928" y="39319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의존성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84048" y="5349240"/>
            <a:ext cx="1332280" cy="54864"/>
          </a:xfrm>
          <a:prstGeom prst="roundRect">
            <a:avLst/>
          </a:prstGeom>
          <a:solidFill>
            <a:srgbClr val="D5CF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384048" y="5349240"/>
            <a:ext cx="570977" cy="54864"/>
          </a:xfrm>
          <a:prstGeom prst="roundRect">
            <a:avLst/>
          </a:prstGeom>
          <a:solidFill>
            <a:srgbClr val="A78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84048" y="5458968"/>
            <a:ext cx="13322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807466"/>
                </a:solidFill>
                <a:latin typeface="Pretendard"/>
              </a:rPr>
              <a:t>3 / 7</a:t>
            </a:r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D8CB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148840" y="411480"/>
            <a:ext cx="1004285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D2A24"/>
                </a:solidFill>
                <a:latin typeface="Pretendard"/>
              </a:rPr>
              <a:t>Service 섹션 핵심 옵션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302415" y="1261872"/>
            <a:ext cx="3735705" cy="45720"/>
          </a:xfrm>
          <a:prstGeom prst="roundRect">
            <a:avLst/>
          </a:prstGeom>
          <a:solidFill>
            <a:srgbClr val="A78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3308418" y="1956054"/>
            <a:ext cx="7833426" cy="3375660"/>
          </a:xfrm>
          <a:prstGeom prst="roundRect">
            <a:avLst/>
          </a:prstGeom>
          <a:solidFill>
            <a:srgbClr val="BBB8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3253554" y="1901190"/>
            <a:ext cx="7833426" cy="3375660"/>
          </a:xfrm>
          <a:prstGeom prst="roundRect">
            <a:avLst/>
          </a:prstGeom>
          <a:solidFill>
            <a:srgbClr val="F0EAD8"/>
          </a:solidFill>
          <a:ln w="12700">
            <a:solidFill>
              <a:srgbClr val="DDD2B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3363282" y="2038350"/>
            <a:ext cx="82296" cy="3101340"/>
          </a:xfrm>
          <a:prstGeom prst="roundRect">
            <a:avLst/>
          </a:prstGeom>
          <a:solidFill>
            <a:srgbClr val="A78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3665034" y="1901190"/>
            <a:ext cx="7147626" cy="33756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1600"/>
              </a:spcAft>
            </a:pPr>
            <a:r>
              <a:rPr sz="2200">
                <a:solidFill>
                  <a:srgbClr val="A78BFA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ExecStart: 서비스 실행 명령어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A78BFA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WorkingDirectory: 작업 폴더 (상대경로용)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A78BFA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User: 전용 계정으로 최소 권한 실행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A78BFA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daemon-reload로 새 파일 인식 필수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920x108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2148840" cy="6858000"/>
          </a:xfrm>
          <a:prstGeom prst="rect">
            <a:avLst/>
          </a:prstGeom>
          <a:solidFill>
            <a:srgbClr val="F4EF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136140" y="0"/>
            <a:ext cx="12700" cy="6858000"/>
          </a:xfrm>
          <a:prstGeom prst="rect">
            <a:avLst/>
          </a:prstGeom>
          <a:solidFill>
            <a:srgbClr val="DDD2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333756" y="1115568"/>
            <a:ext cx="100584" cy="100584"/>
          </a:xfrm>
          <a:prstGeom prst="ellipse">
            <a:avLst/>
          </a:prstGeom>
          <a:solidFill>
            <a:srgbClr val="D0C0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6928" y="9144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새벽장애</a:t>
            </a:r>
          </a:p>
        </p:txBody>
      </p:sp>
      <p:sp>
        <p:nvSpPr>
          <p:cNvPr id="7" name="Oval 6"/>
          <p:cNvSpPr/>
          <p:nvPr/>
        </p:nvSpPr>
        <p:spPr>
          <a:xfrm>
            <a:off x="333756" y="1618488"/>
            <a:ext cx="100584" cy="100584"/>
          </a:xfrm>
          <a:prstGeom prst="ellipse">
            <a:avLst/>
          </a:prstGeom>
          <a:solidFill>
            <a:srgbClr val="D0C0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6928" y="14173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systemd</a:t>
            </a:r>
          </a:p>
        </p:txBody>
      </p:sp>
      <p:sp>
        <p:nvSpPr>
          <p:cNvPr id="9" name="Oval 8"/>
          <p:cNvSpPr/>
          <p:nvPr/>
        </p:nvSpPr>
        <p:spPr>
          <a:xfrm>
            <a:off x="333756" y="2121408"/>
            <a:ext cx="100584" cy="100584"/>
          </a:xfrm>
          <a:prstGeom prst="ellipse">
            <a:avLst/>
          </a:prstGeom>
          <a:solidFill>
            <a:srgbClr val="D0C0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66928" y="192024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unit파일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9728" y="2496312"/>
            <a:ext cx="54864" cy="356616"/>
          </a:xfrm>
          <a:prstGeom prst="roundRect">
            <a:avLst/>
          </a:prstGeom>
          <a:solidFill>
            <a:srgbClr val="A78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333756" y="2624328"/>
            <a:ext cx="100584" cy="100584"/>
          </a:xfrm>
          <a:prstGeom prst="ellipse">
            <a:avLst/>
          </a:prstGeom>
          <a:solidFill>
            <a:srgbClr val="A78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66928" y="24231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2D2A24"/>
                </a:solidFill>
                <a:latin typeface="Pretendard"/>
              </a:rPr>
              <a:t>enable</a:t>
            </a:r>
          </a:p>
        </p:txBody>
      </p:sp>
      <p:sp>
        <p:nvSpPr>
          <p:cNvPr id="14" name="Oval 13"/>
          <p:cNvSpPr/>
          <p:nvPr/>
        </p:nvSpPr>
        <p:spPr>
          <a:xfrm>
            <a:off x="333756" y="312724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66928" y="292608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복구</a:t>
            </a:r>
          </a:p>
        </p:txBody>
      </p:sp>
      <p:sp>
        <p:nvSpPr>
          <p:cNvPr id="16" name="Oval 15"/>
          <p:cNvSpPr/>
          <p:nvPr/>
        </p:nvSpPr>
        <p:spPr>
          <a:xfrm>
            <a:off x="333756" y="363016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66928" y="34290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로그</a:t>
            </a:r>
          </a:p>
        </p:txBody>
      </p:sp>
      <p:sp>
        <p:nvSpPr>
          <p:cNvPr id="18" name="Oval 17"/>
          <p:cNvSpPr/>
          <p:nvPr/>
        </p:nvSpPr>
        <p:spPr>
          <a:xfrm>
            <a:off x="333756" y="413308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66928" y="39319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의존성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84048" y="5349240"/>
            <a:ext cx="1332280" cy="54864"/>
          </a:xfrm>
          <a:prstGeom prst="roundRect">
            <a:avLst/>
          </a:prstGeom>
          <a:solidFill>
            <a:srgbClr val="D5CF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384048" y="5349240"/>
            <a:ext cx="761302" cy="54864"/>
          </a:xfrm>
          <a:prstGeom prst="roundRect">
            <a:avLst/>
          </a:prstGeom>
          <a:solidFill>
            <a:srgbClr val="A78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84048" y="5458968"/>
            <a:ext cx="13322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807466"/>
                </a:solidFill>
                <a:latin typeface="Pretendard"/>
              </a:rPr>
              <a:t>4 / 7</a:t>
            </a:r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D8CB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148840" y="411480"/>
            <a:ext cx="1004285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D2A24"/>
                </a:solidFill>
                <a:latin typeface="Pretendard"/>
              </a:rPr>
              <a:t>서비스 제어 명령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853684" y="1261872"/>
            <a:ext cx="2633167" cy="45720"/>
          </a:xfrm>
          <a:prstGeom prst="roundRect">
            <a:avLst/>
          </a:prstGeom>
          <a:solidFill>
            <a:srgbClr val="A78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3609704" y="1952244"/>
            <a:ext cx="7230855" cy="3383279"/>
          </a:xfrm>
          <a:prstGeom prst="roundRect">
            <a:avLst/>
          </a:prstGeom>
          <a:solidFill>
            <a:srgbClr val="BBB8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3554840" y="1897380"/>
            <a:ext cx="7230855" cy="3383279"/>
          </a:xfrm>
          <a:prstGeom prst="roundRect">
            <a:avLst/>
          </a:prstGeom>
          <a:solidFill>
            <a:srgbClr val="F0EAD8"/>
          </a:solidFill>
          <a:ln w="12700">
            <a:solidFill>
              <a:srgbClr val="DDD2B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3664568" y="2034540"/>
            <a:ext cx="82296" cy="3108959"/>
          </a:xfrm>
          <a:prstGeom prst="roundRect">
            <a:avLst/>
          </a:prstGeom>
          <a:solidFill>
            <a:srgbClr val="A78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4012040" y="2034540"/>
            <a:ext cx="2114747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0">
                <a:solidFill>
                  <a:srgbClr val="807466"/>
                </a:solidFill>
                <a:latin typeface="Pretendard"/>
              </a:rPr>
              <a:t>daemon-reload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126787" y="2034540"/>
            <a:ext cx="4201708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2000" b="1">
                <a:solidFill>
                  <a:srgbClr val="A78BFA"/>
                </a:solidFill>
                <a:latin typeface="Pretendard"/>
              </a:rPr>
              <a:t>설정 다시 읽기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692000" y="2811780"/>
            <a:ext cx="6956535" cy="777240"/>
          </a:xfrm>
          <a:prstGeom prst="rect">
            <a:avLst/>
          </a:prstGeom>
          <a:solidFill>
            <a:srgbClr val="E5DF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012040" y="2811780"/>
            <a:ext cx="2114747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0">
                <a:solidFill>
                  <a:srgbClr val="807466"/>
                </a:solidFill>
                <a:latin typeface="Pretendard"/>
              </a:rPr>
              <a:t>enable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126787" y="2811780"/>
            <a:ext cx="4201708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2000" b="1">
                <a:solidFill>
                  <a:srgbClr val="A78BFA"/>
                </a:solidFill>
                <a:latin typeface="Pretendard"/>
              </a:rPr>
              <a:t>부팅 시 자동 시작 설정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012040" y="3589020"/>
            <a:ext cx="2114747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0">
                <a:solidFill>
                  <a:srgbClr val="807466"/>
                </a:solidFill>
                <a:latin typeface="Pretendard"/>
              </a:rPr>
              <a:t>start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126787" y="3589020"/>
            <a:ext cx="4201708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2000" b="1">
                <a:solidFill>
                  <a:srgbClr val="A78BFA"/>
                </a:solidFill>
                <a:latin typeface="Pretendard"/>
              </a:rPr>
              <a:t>지금 당장 서비스 시작</a:t>
            </a:r>
          </a:p>
        </p:txBody>
      </p:sp>
      <p:sp>
        <p:nvSpPr>
          <p:cNvPr id="36" name="Rectangle 35"/>
          <p:cNvSpPr/>
          <p:nvPr/>
        </p:nvSpPr>
        <p:spPr>
          <a:xfrm>
            <a:off x="3692000" y="4366260"/>
            <a:ext cx="6956535" cy="777240"/>
          </a:xfrm>
          <a:prstGeom prst="rect">
            <a:avLst/>
          </a:prstGeom>
          <a:solidFill>
            <a:srgbClr val="E5DF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012040" y="4366260"/>
            <a:ext cx="2114747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0">
                <a:solidFill>
                  <a:srgbClr val="807466"/>
                </a:solidFill>
                <a:latin typeface="Pretendard"/>
              </a:rPr>
              <a:t>status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126787" y="4366260"/>
            <a:ext cx="4201708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2000" b="1">
                <a:solidFill>
                  <a:srgbClr val="A78BFA"/>
                </a:solidFill>
                <a:latin typeface="Pretendard"/>
              </a:rPr>
              <a:t>running / failed 확인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920x108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2148840" cy="6858000"/>
          </a:xfrm>
          <a:prstGeom prst="rect">
            <a:avLst/>
          </a:prstGeom>
          <a:solidFill>
            <a:srgbClr val="F4EF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136140" y="0"/>
            <a:ext cx="12700" cy="6858000"/>
          </a:xfrm>
          <a:prstGeom prst="rect">
            <a:avLst/>
          </a:prstGeom>
          <a:solidFill>
            <a:srgbClr val="DDD2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333756" y="1115568"/>
            <a:ext cx="100584" cy="100584"/>
          </a:xfrm>
          <a:prstGeom prst="ellipse">
            <a:avLst/>
          </a:prstGeom>
          <a:solidFill>
            <a:srgbClr val="D0C0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6928" y="9144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새벽장애</a:t>
            </a:r>
          </a:p>
        </p:txBody>
      </p:sp>
      <p:sp>
        <p:nvSpPr>
          <p:cNvPr id="7" name="Oval 6"/>
          <p:cNvSpPr/>
          <p:nvPr/>
        </p:nvSpPr>
        <p:spPr>
          <a:xfrm>
            <a:off x="333756" y="1618488"/>
            <a:ext cx="100584" cy="100584"/>
          </a:xfrm>
          <a:prstGeom prst="ellipse">
            <a:avLst/>
          </a:prstGeom>
          <a:solidFill>
            <a:srgbClr val="D0C0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6928" y="14173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systemd</a:t>
            </a:r>
          </a:p>
        </p:txBody>
      </p:sp>
      <p:sp>
        <p:nvSpPr>
          <p:cNvPr id="9" name="Oval 8"/>
          <p:cNvSpPr/>
          <p:nvPr/>
        </p:nvSpPr>
        <p:spPr>
          <a:xfrm>
            <a:off x="333756" y="2121408"/>
            <a:ext cx="100584" cy="100584"/>
          </a:xfrm>
          <a:prstGeom prst="ellipse">
            <a:avLst/>
          </a:prstGeom>
          <a:solidFill>
            <a:srgbClr val="D0C0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66928" y="192024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unit파일</a:t>
            </a:r>
          </a:p>
        </p:txBody>
      </p:sp>
      <p:sp>
        <p:nvSpPr>
          <p:cNvPr id="11" name="Oval 10"/>
          <p:cNvSpPr/>
          <p:nvPr/>
        </p:nvSpPr>
        <p:spPr>
          <a:xfrm>
            <a:off x="333756" y="2624328"/>
            <a:ext cx="100584" cy="100584"/>
          </a:xfrm>
          <a:prstGeom prst="ellipse">
            <a:avLst/>
          </a:prstGeom>
          <a:solidFill>
            <a:srgbClr val="D0C0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66928" y="24231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enable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09728" y="2999232"/>
            <a:ext cx="54864" cy="356616"/>
          </a:xfrm>
          <a:prstGeom prst="roundRect">
            <a:avLst/>
          </a:prstGeom>
          <a:solidFill>
            <a:srgbClr val="A78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333756" y="3127248"/>
            <a:ext cx="100584" cy="100584"/>
          </a:xfrm>
          <a:prstGeom prst="ellipse">
            <a:avLst/>
          </a:prstGeom>
          <a:solidFill>
            <a:srgbClr val="A78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66928" y="292608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2D2A24"/>
                </a:solidFill>
                <a:latin typeface="Pretendard"/>
              </a:rPr>
              <a:t>복구</a:t>
            </a:r>
          </a:p>
        </p:txBody>
      </p:sp>
      <p:sp>
        <p:nvSpPr>
          <p:cNvPr id="16" name="Oval 15"/>
          <p:cNvSpPr/>
          <p:nvPr/>
        </p:nvSpPr>
        <p:spPr>
          <a:xfrm>
            <a:off x="333756" y="363016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66928" y="34290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로그</a:t>
            </a:r>
          </a:p>
        </p:txBody>
      </p:sp>
      <p:sp>
        <p:nvSpPr>
          <p:cNvPr id="18" name="Oval 17"/>
          <p:cNvSpPr/>
          <p:nvPr/>
        </p:nvSpPr>
        <p:spPr>
          <a:xfrm>
            <a:off x="333756" y="413308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66928" y="39319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의존성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84048" y="5349240"/>
            <a:ext cx="1332280" cy="54864"/>
          </a:xfrm>
          <a:prstGeom prst="roundRect">
            <a:avLst/>
          </a:prstGeom>
          <a:solidFill>
            <a:srgbClr val="D5CF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384048" y="5349240"/>
            <a:ext cx="951628" cy="54864"/>
          </a:xfrm>
          <a:prstGeom prst="roundRect">
            <a:avLst/>
          </a:prstGeom>
          <a:solidFill>
            <a:srgbClr val="A78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84048" y="5458968"/>
            <a:ext cx="13322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807466"/>
                </a:solidFill>
                <a:latin typeface="Pretendard"/>
              </a:rPr>
              <a:t>5 / 7</a:t>
            </a:r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D8CB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148840" y="411480"/>
            <a:ext cx="1004285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D2A24"/>
                </a:solidFill>
                <a:latin typeface="Pretendard"/>
              </a:rPr>
              <a:t>크래시 자동 복구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853684" y="1261872"/>
            <a:ext cx="2633167" cy="45720"/>
          </a:xfrm>
          <a:prstGeom prst="roundRect">
            <a:avLst/>
          </a:prstGeom>
          <a:solidFill>
            <a:srgbClr val="A78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3308418" y="1956054"/>
            <a:ext cx="7833426" cy="3375660"/>
          </a:xfrm>
          <a:prstGeom prst="roundRect">
            <a:avLst/>
          </a:prstGeom>
          <a:solidFill>
            <a:srgbClr val="BBB8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3253554" y="1901190"/>
            <a:ext cx="7833426" cy="3375660"/>
          </a:xfrm>
          <a:prstGeom prst="roundRect">
            <a:avLst/>
          </a:prstGeom>
          <a:solidFill>
            <a:srgbClr val="F0EAD8"/>
          </a:solidFill>
          <a:ln w="12700">
            <a:solidFill>
              <a:srgbClr val="DDD2B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3363282" y="2038350"/>
            <a:ext cx="82296" cy="3101340"/>
          </a:xfrm>
          <a:prstGeom prst="roundRect">
            <a:avLst/>
          </a:prstGeom>
          <a:solidFill>
            <a:srgbClr val="A78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3665034" y="1901190"/>
            <a:ext cx="7147626" cy="33756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1600"/>
              </a:spcAft>
            </a:pPr>
            <a:r>
              <a:rPr sz="2200">
                <a:solidFill>
                  <a:srgbClr val="A78BFA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Restart=always: 어떤 이유로 종료돼도 재시작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A78BFA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Restart=on-failure: 비정상 종료시만 재시작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A78BFA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RestartSec=5: 5초 후 재시작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A78BFA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메모리 부족 주의, 리소스 점검 병행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920x108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2148840" cy="6858000"/>
          </a:xfrm>
          <a:prstGeom prst="rect">
            <a:avLst/>
          </a:prstGeom>
          <a:solidFill>
            <a:srgbClr val="F4EF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136140" y="0"/>
            <a:ext cx="12700" cy="6858000"/>
          </a:xfrm>
          <a:prstGeom prst="rect">
            <a:avLst/>
          </a:prstGeom>
          <a:solidFill>
            <a:srgbClr val="DDD2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333756" y="1115568"/>
            <a:ext cx="100584" cy="100584"/>
          </a:xfrm>
          <a:prstGeom prst="ellipse">
            <a:avLst/>
          </a:prstGeom>
          <a:solidFill>
            <a:srgbClr val="D0C0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6928" y="9144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새벽장애</a:t>
            </a:r>
          </a:p>
        </p:txBody>
      </p:sp>
      <p:sp>
        <p:nvSpPr>
          <p:cNvPr id="7" name="Oval 6"/>
          <p:cNvSpPr/>
          <p:nvPr/>
        </p:nvSpPr>
        <p:spPr>
          <a:xfrm>
            <a:off x="333756" y="1618488"/>
            <a:ext cx="100584" cy="100584"/>
          </a:xfrm>
          <a:prstGeom prst="ellipse">
            <a:avLst/>
          </a:prstGeom>
          <a:solidFill>
            <a:srgbClr val="D0C0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6928" y="14173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systemd</a:t>
            </a:r>
          </a:p>
        </p:txBody>
      </p:sp>
      <p:sp>
        <p:nvSpPr>
          <p:cNvPr id="9" name="Oval 8"/>
          <p:cNvSpPr/>
          <p:nvPr/>
        </p:nvSpPr>
        <p:spPr>
          <a:xfrm>
            <a:off x="333756" y="2121408"/>
            <a:ext cx="100584" cy="100584"/>
          </a:xfrm>
          <a:prstGeom prst="ellipse">
            <a:avLst/>
          </a:prstGeom>
          <a:solidFill>
            <a:srgbClr val="D0C0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66928" y="192024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unit파일</a:t>
            </a:r>
          </a:p>
        </p:txBody>
      </p:sp>
      <p:sp>
        <p:nvSpPr>
          <p:cNvPr id="11" name="Oval 10"/>
          <p:cNvSpPr/>
          <p:nvPr/>
        </p:nvSpPr>
        <p:spPr>
          <a:xfrm>
            <a:off x="333756" y="2624328"/>
            <a:ext cx="100584" cy="100584"/>
          </a:xfrm>
          <a:prstGeom prst="ellipse">
            <a:avLst/>
          </a:prstGeom>
          <a:solidFill>
            <a:srgbClr val="D0C0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66928" y="24231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enable</a:t>
            </a:r>
          </a:p>
        </p:txBody>
      </p:sp>
      <p:sp>
        <p:nvSpPr>
          <p:cNvPr id="13" name="Oval 12"/>
          <p:cNvSpPr/>
          <p:nvPr/>
        </p:nvSpPr>
        <p:spPr>
          <a:xfrm>
            <a:off x="333756" y="3127248"/>
            <a:ext cx="100584" cy="100584"/>
          </a:xfrm>
          <a:prstGeom prst="ellipse">
            <a:avLst/>
          </a:prstGeom>
          <a:solidFill>
            <a:srgbClr val="D0C0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66928" y="292608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복구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09728" y="3502152"/>
            <a:ext cx="54864" cy="356616"/>
          </a:xfrm>
          <a:prstGeom prst="roundRect">
            <a:avLst/>
          </a:prstGeom>
          <a:solidFill>
            <a:srgbClr val="A78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333756" y="3630168"/>
            <a:ext cx="100584" cy="100584"/>
          </a:xfrm>
          <a:prstGeom prst="ellipse">
            <a:avLst/>
          </a:prstGeom>
          <a:solidFill>
            <a:srgbClr val="A78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66928" y="34290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2D2A24"/>
                </a:solidFill>
                <a:latin typeface="Pretendard"/>
              </a:rPr>
              <a:t>로그</a:t>
            </a:r>
          </a:p>
        </p:txBody>
      </p:sp>
      <p:sp>
        <p:nvSpPr>
          <p:cNvPr id="18" name="Oval 17"/>
          <p:cNvSpPr/>
          <p:nvPr/>
        </p:nvSpPr>
        <p:spPr>
          <a:xfrm>
            <a:off x="333756" y="413308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66928" y="39319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의존성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84048" y="5349240"/>
            <a:ext cx="1332280" cy="54864"/>
          </a:xfrm>
          <a:prstGeom prst="roundRect">
            <a:avLst/>
          </a:prstGeom>
          <a:solidFill>
            <a:srgbClr val="D5CF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384048" y="5349240"/>
            <a:ext cx="1141954" cy="54864"/>
          </a:xfrm>
          <a:prstGeom prst="roundRect">
            <a:avLst/>
          </a:prstGeom>
          <a:solidFill>
            <a:srgbClr val="A78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84048" y="5458968"/>
            <a:ext cx="13322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807466"/>
                </a:solidFill>
                <a:latin typeface="Pretendard"/>
              </a:rPr>
              <a:t>6 / 7</a:t>
            </a:r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D8CB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148840" y="411480"/>
            <a:ext cx="1004285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D2A24"/>
                </a:solidFill>
                <a:latin typeface="Pretendard"/>
              </a:rPr>
              <a:t>journalctl 통합 로그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540692" y="1261872"/>
            <a:ext cx="3259150" cy="45720"/>
          </a:xfrm>
          <a:prstGeom prst="roundRect">
            <a:avLst/>
          </a:prstGeom>
          <a:solidFill>
            <a:srgbClr val="A78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3107561" y="1710309"/>
            <a:ext cx="8235141" cy="4415790"/>
          </a:xfrm>
          <a:prstGeom prst="roundRect">
            <a:avLst/>
          </a:prstGeom>
          <a:solidFill>
            <a:srgbClr val="BBB8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3052697" y="1655445"/>
            <a:ext cx="8235141" cy="4415790"/>
          </a:xfrm>
          <a:prstGeom prst="roundRect">
            <a:avLst/>
          </a:prstGeom>
          <a:solidFill>
            <a:srgbClr val="F0EAD8"/>
          </a:solidFill>
          <a:ln w="15875">
            <a:solidFill>
              <a:srgbClr val="DDD2B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3327017" y="1929765"/>
            <a:ext cx="7686501" cy="386715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>
                <a:solidFill>
                  <a:srgbClr val="807466"/>
                </a:solidFill>
                <a:latin typeface="Pretendard"/>
              </a:rPr>
              <a:t># 서비스별 로그</a:t>
            </a:r>
          </a:p>
          <a:p>
            <a:pPr algn="l"/>
            <a:r>
              <a:rPr sz="1400">
                <a:solidFill>
                  <a:srgbClr val="3D362C"/>
                </a:solidFill>
                <a:latin typeface="Consolas"/>
              </a:rPr>
              <a:t>journalctl -u myapp</a:t>
            </a:r>
          </a:p>
          <a:p>
            <a:pPr algn="l"/>
            <a:r>
              <a:rPr sz="1400">
                <a:solidFill>
                  <a:srgbClr val="3D362C"/>
                </a:solidFill>
                <a:latin typeface="Consolas"/>
              </a:rPr>
              <a:t> </a:t>
            </a:r>
          </a:p>
          <a:p>
            <a:pPr algn="l"/>
            <a:r>
              <a:rPr sz="1400">
                <a:solidFill>
                  <a:srgbClr val="807466"/>
                </a:solidFill>
                <a:latin typeface="Pretendard"/>
              </a:rPr>
              <a:t># 실시간 추적</a:t>
            </a:r>
          </a:p>
          <a:p>
            <a:pPr algn="l"/>
            <a:r>
              <a:rPr sz="1400">
                <a:solidFill>
                  <a:srgbClr val="3D362C"/>
                </a:solidFill>
                <a:latin typeface="Consolas"/>
              </a:rPr>
              <a:t>journalctl -u myapp -f</a:t>
            </a:r>
          </a:p>
          <a:p>
            <a:pPr algn="l"/>
            <a:r>
              <a:rPr sz="1400">
                <a:solidFill>
                  <a:srgbClr val="3D362C"/>
                </a:solidFill>
                <a:latin typeface="Consolas"/>
              </a:rPr>
              <a:t> </a:t>
            </a:r>
          </a:p>
          <a:p>
            <a:pPr algn="l"/>
            <a:r>
              <a:rPr sz="1400">
                <a:solidFill>
                  <a:srgbClr val="807466"/>
                </a:solidFill>
                <a:latin typeface="Pretendard"/>
              </a:rPr>
              <a:t># 오늘 로그만</a:t>
            </a:r>
          </a:p>
          <a:p>
            <a:pPr algn="l"/>
            <a:r>
              <a:rPr sz="1400">
                <a:solidFill>
                  <a:srgbClr val="3D362C"/>
                </a:solidFill>
                <a:latin typeface="Consolas"/>
              </a:rPr>
              <a:t>journalctl -u myapp --since today</a:t>
            </a:r>
          </a:p>
          <a:p>
            <a:pPr algn="l"/>
            <a:r>
              <a:rPr sz="1400">
                <a:solidFill>
                  <a:srgbClr val="3D362C"/>
                </a:solidFill>
                <a:latin typeface="Consolas"/>
              </a:rPr>
              <a:t> </a:t>
            </a:r>
          </a:p>
          <a:p>
            <a:pPr algn="l"/>
            <a:r>
              <a:rPr sz="1400">
                <a:solidFill>
                  <a:srgbClr val="807466"/>
                </a:solidFill>
                <a:latin typeface="Pretendard"/>
              </a:rPr>
              <a:t># 최근 100줄</a:t>
            </a:r>
          </a:p>
          <a:p>
            <a:pPr algn="l"/>
            <a:r>
              <a:rPr sz="1400">
                <a:solidFill>
                  <a:srgbClr val="3D362C"/>
                </a:solidFill>
                <a:latin typeface="Consolas"/>
              </a:rPr>
              <a:t>journalctl -u myapp -n 100</a:t>
            </a:r>
          </a:p>
          <a:p>
            <a:pPr algn="l"/>
            <a:r>
              <a:rPr sz="1400">
                <a:solidFill>
                  <a:srgbClr val="3D362C"/>
                </a:solidFill>
                <a:latin typeface="Consolas"/>
              </a:rPr>
              <a:t> </a:t>
            </a:r>
          </a:p>
          <a:p>
            <a:pPr algn="l"/>
            <a:r>
              <a:rPr sz="1400">
                <a:solidFill>
                  <a:srgbClr val="807466"/>
                </a:solidFill>
                <a:latin typeface="Pretendard"/>
              </a:rPr>
              <a:t># 영속 로그 (재부팅 후에도 유지)</a:t>
            </a:r>
          </a:p>
          <a:p>
            <a:pPr algn="l"/>
            <a:r>
              <a:rPr sz="1400">
                <a:solidFill>
                  <a:srgbClr val="3D362C"/>
                </a:solidFill>
                <a:latin typeface="Consolas"/>
              </a:rPr>
              <a:t>mkdir -p /var/log/journal</a:t>
            </a:r>
          </a:p>
          <a:p>
            <a:pPr algn="l"/>
            <a:r>
              <a:rPr sz="1400">
                <a:solidFill>
                  <a:srgbClr val="3D362C"/>
                </a:solidFill>
                <a:latin typeface="Consolas"/>
              </a:rPr>
              <a:t>systemctl restart systemd-journald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920x108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2148840" cy="6858000"/>
          </a:xfrm>
          <a:prstGeom prst="rect">
            <a:avLst/>
          </a:prstGeom>
          <a:solidFill>
            <a:srgbClr val="F4EF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136140" y="0"/>
            <a:ext cx="12700" cy="6858000"/>
          </a:xfrm>
          <a:prstGeom prst="rect">
            <a:avLst/>
          </a:prstGeom>
          <a:solidFill>
            <a:srgbClr val="DDD2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333756" y="1115568"/>
            <a:ext cx="100584" cy="100584"/>
          </a:xfrm>
          <a:prstGeom prst="ellipse">
            <a:avLst/>
          </a:prstGeom>
          <a:solidFill>
            <a:srgbClr val="D0C0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6928" y="9144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새벽장애</a:t>
            </a:r>
          </a:p>
        </p:txBody>
      </p:sp>
      <p:sp>
        <p:nvSpPr>
          <p:cNvPr id="7" name="Oval 6"/>
          <p:cNvSpPr/>
          <p:nvPr/>
        </p:nvSpPr>
        <p:spPr>
          <a:xfrm>
            <a:off x="333756" y="1618488"/>
            <a:ext cx="100584" cy="100584"/>
          </a:xfrm>
          <a:prstGeom prst="ellipse">
            <a:avLst/>
          </a:prstGeom>
          <a:solidFill>
            <a:srgbClr val="D0C0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6928" y="14173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systemd</a:t>
            </a:r>
          </a:p>
        </p:txBody>
      </p:sp>
      <p:sp>
        <p:nvSpPr>
          <p:cNvPr id="9" name="Oval 8"/>
          <p:cNvSpPr/>
          <p:nvPr/>
        </p:nvSpPr>
        <p:spPr>
          <a:xfrm>
            <a:off x="333756" y="2121408"/>
            <a:ext cx="100584" cy="100584"/>
          </a:xfrm>
          <a:prstGeom prst="ellipse">
            <a:avLst/>
          </a:prstGeom>
          <a:solidFill>
            <a:srgbClr val="D0C0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66928" y="192024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unit파일</a:t>
            </a:r>
          </a:p>
        </p:txBody>
      </p:sp>
      <p:sp>
        <p:nvSpPr>
          <p:cNvPr id="11" name="Oval 10"/>
          <p:cNvSpPr/>
          <p:nvPr/>
        </p:nvSpPr>
        <p:spPr>
          <a:xfrm>
            <a:off x="333756" y="2624328"/>
            <a:ext cx="100584" cy="100584"/>
          </a:xfrm>
          <a:prstGeom prst="ellipse">
            <a:avLst/>
          </a:prstGeom>
          <a:solidFill>
            <a:srgbClr val="D0C0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66928" y="24231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enable</a:t>
            </a:r>
          </a:p>
        </p:txBody>
      </p:sp>
      <p:sp>
        <p:nvSpPr>
          <p:cNvPr id="13" name="Oval 12"/>
          <p:cNvSpPr/>
          <p:nvPr/>
        </p:nvSpPr>
        <p:spPr>
          <a:xfrm>
            <a:off x="333756" y="3127248"/>
            <a:ext cx="100584" cy="100584"/>
          </a:xfrm>
          <a:prstGeom prst="ellipse">
            <a:avLst/>
          </a:prstGeom>
          <a:solidFill>
            <a:srgbClr val="D0C0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66928" y="292608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복구</a:t>
            </a:r>
          </a:p>
        </p:txBody>
      </p:sp>
      <p:sp>
        <p:nvSpPr>
          <p:cNvPr id="15" name="Oval 14"/>
          <p:cNvSpPr/>
          <p:nvPr/>
        </p:nvSpPr>
        <p:spPr>
          <a:xfrm>
            <a:off x="333756" y="3630168"/>
            <a:ext cx="100584" cy="100584"/>
          </a:xfrm>
          <a:prstGeom prst="ellipse">
            <a:avLst/>
          </a:prstGeom>
          <a:solidFill>
            <a:srgbClr val="D0C0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66928" y="34290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로그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9728" y="4005072"/>
            <a:ext cx="54864" cy="356616"/>
          </a:xfrm>
          <a:prstGeom prst="roundRect">
            <a:avLst/>
          </a:prstGeom>
          <a:solidFill>
            <a:srgbClr val="A78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333756" y="4133088"/>
            <a:ext cx="100584" cy="100584"/>
          </a:xfrm>
          <a:prstGeom prst="ellipse">
            <a:avLst/>
          </a:prstGeom>
          <a:solidFill>
            <a:srgbClr val="A78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66928" y="39319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2D2A24"/>
                </a:solidFill>
                <a:latin typeface="Pretendard"/>
              </a:rPr>
              <a:t>의존성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84048" y="5349240"/>
            <a:ext cx="1332280" cy="54864"/>
          </a:xfrm>
          <a:prstGeom prst="roundRect">
            <a:avLst/>
          </a:prstGeom>
          <a:solidFill>
            <a:srgbClr val="D5CF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384048" y="5349240"/>
            <a:ext cx="1332280" cy="54864"/>
          </a:xfrm>
          <a:prstGeom prst="roundRect">
            <a:avLst/>
          </a:prstGeom>
          <a:solidFill>
            <a:srgbClr val="A78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84048" y="5458968"/>
            <a:ext cx="13322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807466"/>
                </a:solidFill>
                <a:latin typeface="Pretendard"/>
              </a:rPr>
              <a:t>7 / 7</a:t>
            </a:r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D8CB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148840" y="411480"/>
            <a:ext cx="1004285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D2A24"/>
                </a:solidFill>
                <a:latin typeface="Pretendard"/>
              </a:rPr>
              <a:t>의존성과 시작 순서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680024" y="1261872"/>
            <a:ext cx="2980486" cy="45720"/>
          </a:xfrm>
          <a:prstGeom prst="roundRect">
            <a:avLst/>
          </a:prstGeom>
          <a:solidFill>
            <a:srgbClr val="A78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3308418" y="2333244"/>
            <a:ext cx="7833426" cy="2621280"/>
          </a:xfrm>
          <a:prstGeom prst="roundRect">
            <a:avLst/>
          </a:prstGeom>
          <a:solidFill>
            <a:srgbClr val="BBB8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3253554" y="2278380"/>
            <a:ext cx="7833426" cy="2621280"/>
          </a:xfrm>
          <a:prstGeom prst="roundRect">
            <a:avLst/>
          </a:prstGeom>
          <a:solidFill>
            <a:srgbClr val="F0EAD8"/>
          </a:solidFill>
          <a:ln w="12700">
            <a:solidFill>
              <a:srgbClr val="DDD2B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3363282" y="2415540"/>
            <a:ext cx="82296" cy="2346960"/>
          </a:xfrm>
          <a:prstGeom prst="roundRect">
            <a:avLst/>
          </a:prstGeom>
          <a:solidFill>
            <a:srgbClr val="A78B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3665034" y="2278380"/>
            <a:ext cx="7147626" cy="2621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1600"/>
              </a:spcAft>
            </a:pPr>
            <a:r>
              <a:rPr sz="2200">
                <a:solidFill>
                  <a:srgbClr val="A78BFA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After: 다른 서비스 이후 시작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A78BFA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Requires: 필수 의존성 명시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A78BFA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Wants: 느슨한 의존성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A78BFA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웹은 DB 이후 시작 → 연결 에러 예방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920x108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D8CB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0" y="914400"/>
            <a:ext cx="12191695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200" b="1">
                <a:solidFill>
                  <a:srgbClr val="2D2A24"/>
                </a:solidFill>
                <a:latin typeface="Pretendard"/>
              </a:rPr>
              <a:t>더 이상 새벽 호출은 없습니다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038447" y="2194560"/>
            <a:ext cx="4114800" cy="594360"/>
          </a:xfrm>
          <a:prstGeom prst="roundRect">
            <a:avLst/>
          </a:prstGeom>
          <a:noFill/>
          <a:ln w="15875">
            <a:solidFill>
              <a:srgbClr val="D0C0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800" b="1">
                <a:solidFill>
                  <a:srgbClr val="A78BFA"/>
                </a:solidFill>
                <a:latin typeface="Pretendard"/>
              </a:rPr>
              <a:t>🔗 Vultr $100 크레딧 (설명란)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038447" y="3017520"/>
            <a:ext cx="4114800" cy="594360"/>
          </a:xfrm>
          <a:prstGeom prst="roundRect">
            <a:avLst/>
          </a:prstGeom>
          <a:noFill/>
          <a:ln w="15875">
            <a:solidFill>
              <a:srgbClr val="D0C0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800" b="1">
                <a:solidFill>
                  <a:srgbClr val="A78BFA"/>
                </a:solidFill>
                <a:latin typeface="Pretendard"/>
              </a:rPr>
              <a:t>🔗 systemd 전체 설정은 블로그에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38447" y="3840480"/>
            <a:ext cx="4114800" cy="594360"/>
          </a:xfrm>
          <a:prstGeom prst="roundRect">
            <a:avLst/>
          </a:prstGeom>
          <a:noFill/>
          <a:ln w="15875">
            <a:solidFill>
              <a:srgbClr val="D0C0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800" b="1">
                <a:solidFill>
                  <a:srgbClr val="A78BFA"/>
                </a:solidFill>
                <a:latin typeface="Pretendard"/>
              </a:rPr>
              <a:t>🔗 구독 &amp; 좋아요 부탁드려요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5349240"/>
            <a:ext cx="12191695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>
                <a:solidFill>
                  <a:srgbClr val="2D2A24"/>
                </a:solidFill>
                <a:latin typeface="Pretendard"/>
              </a:rPr>
              <a:t>구독과 좋아요 부탁드립니다! 👍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