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2390140"/>
            <a:ext cx="12191695" cy="889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WireGuard VPN 자체 구축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150362" y="3324860"/>
            <a:ext cx="5890971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3507740"/>
            <a:ext cx="1219169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0">
                <a:solidFill>
                  <a:srgbClr val="4A443B"/>
                </a:solidFill>
                <a:latin typeface="Pretendard"/>
              </a:rPr>
              <a:t>월정액 없는 나만의 VPN, VPS 한 대로 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개요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9728" y="149047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WireGuard</a:t>
            </a:r>
          </a:p>
        </p:txBody>
      </p:sp>
      <p:sp>
        <p:nvSpPr>
          <p:cNvPr id="10" name="Oval 9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키생성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서버설정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클라이언트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테스트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운영팁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380651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2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OpenVPN vs WireGuard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09616" y="1261872"/>
            <a:ext cx="4321302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432304" y="1792224"/>
            <a:ext cx="4564227" cy="388620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2377440" y="1737360"/>
            <a:ext cx="4564227" cy="388620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8FD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514600" y="1965960"/>
            <a:ext cx="4289907" cy="3474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>
                <a:solidFill>
                  <a:srgbClr val="807466"/>
                </a:solidFill>
                <a:latin typeface="Pretendard"/>
              </a:rPr>
              <a:t>OpenVPN</a:t>
            </a:r>
          </a:p>
          <a:p>
            <a:pPr algn="ctr">
              <a:spcAft>
                <a:spcPts val="1000"/>
              </a:spcAft>
            </a:pPr>
            <a:r>
              <a:rPr sz="2400" b="1">
                <a:solidFill>
                  <a:srgbClr val="38BDF8"/>
                </a:solidFill>
                <a:latin typeface="Pretendard"/>
              </a:rPr>
              <a:t>수십만 줄</a:t>
            </a:r>
          </a:p>
          <a:p>
            <a:pPr algn="ctr">
              <a:spcAft>
                <a:spcPts val="0"/>
              </a:spcAft>
            </a:pPr>
            <a:r>
              <a:rPr sz="1400" b="0">
                <a:solidFill>
                  <a:srgbClr val="4A443B"/>
                </a:solidFill>
                <a:latin typeface="Pretendard"/>
              </a:rPr>
              <a:t>코드 무겁고 설정 복잡, 구형 표준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453731" y="1792224"/>
            <a:ext cx="4564227" cy="388620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7398867" y="1737360"/>
            <a:ext cx="4564227" cy="388620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8FD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536027" y="1965960"/>
            <a:ext cx="4289907" cy="3474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>
                <a:solidFill>
                  <a:srgbClr val="807466"/>
                </a:solidFill>
                <a:latin typeface="Pretendard"/>
              </a:rPr>
              <a:t>WireGuard</a:t>
            </a:r>
          </a:p>
          <a:p>
            <a:pPr algn="ctr">
              <a:spcAft>
                <a:spcPts val="1000"/>
              </a:spcAft>
            </a:pPr>
            <a:r>
              <a:rPr sz="2400" b="1">
                <a:solidFill>
                  <a:srgbClr val="38BDF8"/>
                </a:solidFill>
                <a:latin typeface="Pretendard"/>
              </a:rPr>
              <a:t>약 4천 줄</a:t>
            </a:r>
          </a:p>
          <a:p>
            <a:pPr algn="ctr">
              <a:spcAft>
                <a:spcPts val="0"/>
              </a:spcAft>
            </a:pPr>
            <a:r>
              <a:rPr sz="1400" b="0">
                <a:solidFill>
                  <a:srgbClr val="4A443B"/>
                </a:solidFill>
                <a:latin typeface="Pretendard"/>
              </a:rPr>
              <a:t>커널 통합·가벼움·빠름, 최신 암호(ChaCha20)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개요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WireGuard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" y="199339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키생성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서버설정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클라이언트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테스트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운영팁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570977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3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키 페어 생성 순서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803201" y="1261872"/>
            <a:ext cx="2734132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Connector 25"/>
          <p:cNvCxnSpPr/>
          <p:nvPr/>
        </p:nvCxnSpPr>
        <p:spPr>
          <a:xfrm>
            <a:off x="2880360" y="3314700"/>
            <a:ext cx="8579815" cy="0"/>
          </a:xfrm>
          <a:prstGeom prst="line">
            <a:avLst/>
          </a:prstGeom>
          <a:ln w="31750">
            <a:solidFill>
              <a:srgbClr val="85D3F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3084156" y="2994660"/>
            <a:ext cx="640080" cy="640080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FAF6E9"/>
                </a:solidFill>
              </a:rPr>
              <a:t>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0" y="3771900"/>
            <a:ext cx="223639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4A443B"/>
                </a:solidFill>
                <a:latin typeface="Pretendard"/>
              </a:rPr>
              <a:t>서버에서 wg genkey → 서버 개인키 생성</a:t>
            </a:r>
          </a:p>
        </p:txBody>
      </p:sp>
      <p:sp>
        <p:nvSpPr>
          <p:cNvPr id="29" name="Oval 28"/>
          <p:cNvSpPr/>
          <p:nvPr/>
        </p:nvSpPr>
        <p:spPr>
          <a:xfrm>
            <a:off x="5594869" y="2994660"/>
            <a:ext cx="640080" cy="640080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FAF6E9"/>
                </a:solidFill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96713" y="3771900"/>
            <a:ext cx="223639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4A443B"/>
                </a:solidFill>
                <a:latin typeface="Pretendard"/>
              </a:rPr>
              <a:t>wg pubkey로 서버 공개키 추출</a:t>
            </a:r>
          </a:p>
        </p:txBody>
      </p:sp>
      <p:sp>
        <p:nvSpPr>
          <p:cNvPr id="31" name="Oval 30"/>
          <p:cNvSpPr/>
          <p:nvPr/>
        </p:nvSpPr>
        <p:spPr>
          <a:xfrm>
            <a:off x="8105582" y="2994660"/>
            <a:ext cx="640080" cy="640080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FAF6E9"/>
                </a:solidFill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07426" y="3771900"/>
            <a:ext cx="223639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4A443B"/>
                </a:solidFill>
                <a:latin typeface="Pretendard"/>
              </a:rPr>
              <a:t>클라이언트도 같은 과정으로 키 쌍 생성</a:t>
            </a:r>
          </a:p>
        </p:txBody>
      </p:sp>
      <p:sp>
        <p:nvSpPr>
          <p:cNvPr id="33" name="Oval 32"/>
          <p:cNvSpPr/>
          <p:nvPr/>
        </p:nvSpPr>
        <p:spPr>
          <a:xfrm>
            <a:off x="10616295" y="2994660"/>
            <a:ext cx="640080" cy="640080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FAF6E9"/>
                </a:solidFill>
              </a:rPr>
              <a:t>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818139" y="3771900"/>
            <a:ext cx="223639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4A443B"/>
                </a:solidFill>
                <a:latin typeface="Pretendard"/>
              </a:rPr>
              <a:t>서로의 공개키만 교환 (개인키는 비공개)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개요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WireGuard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키생성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728" y="249631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서버설정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클라이언트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테스트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운영팁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761302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4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서버 설정 wg0.conf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524538" y="1261872"/>
            <a:ext cx="3291459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107561" y="1802384"/>
            <a:ext cx="8235141" cy="423164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052697" y="1747520"/>
            <a:ext cx="8235141" cy="423164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27017" y="2021840"/>
            <a:ext cx="7686501" cy="368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>
                <a:solidFill>
                  <a:srgbClr val="807466"/>
                </a:solidFill>
                <a:latin typeface="Consolas"/>
              </a:rPr>
              <a:t># /etc/wireguard/wg0.conf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[Interface]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PrivateKey = &lt;SERVER_PRIVATE_KEY&gt;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Address = 10.0.0.1/24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ListenPort = 51820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PostUp = iptables -A FORWARD -i wg0 -j ACCEPT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PostDown = iptables -D FORWARD -i wg0 -j ACCEPT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방화벽: UDP 51820 오픈</a:t>
            </a:r>
          </a:p>
          <a:p>
            <a:pPr algn="l"/>
            <a:r>
              <a:rPr sz="2000">
                <a:solidFill>
                  <a:srgbClr val="807466"/>
                </a:solidFill>
                <a:latin typeface="Consolas"/>
              </a:rPr>
              <a:t># ufw allow 51820/udp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개요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WireGuard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키생성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서버설정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" y="299923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클라이언트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테스트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운영팁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951628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5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클라이언트 peer 추가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43766" y="1261872"/>
            <a:ext cx="3453003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1665859"/>
            <a:ext cx="7833426" cy="395605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1610995"/>
            <a:ext cx="7833426" cy="395605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1748155"/>
            <a:ext cx="82296" cy="368173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1610995"/>
            <a:ext cx="7147626" cy="39560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서버 conf에 [Peer] 블록 추가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PublicKey = 클라이언트 공개키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AllowedIPs = 10.0.0.2/32 (기기당 1개 IP)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기기 추가 시마다 peer 블록 더 추가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기기 수 제한 없음 — WireGuard의 장점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개요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WireGuard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키생성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서버설정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" y="299923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클라이언트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테스트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운영팁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951628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5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클라이언트 설정 파일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506364" y="1261872"/>
            <a:ext cx="3327806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107561" y="1618234"/>
            <a:ext cx="8235141" cy="459994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052697" y="1563370"/>
            <a:ext cx="8235141" cy="459994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27017" y="1837690"/>
            <a:ext cx="7686501" cy="40513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>
                <a:solidFill>
                  <a:srgbClr val="807466"/>
                </a:solidFill>
                <a:latin typeface="Consolas"/>
              </a:rPr>
              <a:t># client.conf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[Interface]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PrivateKey = &lt;CLIENT_PRIVATE_KEY&gt;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Address = 10.0.0.2/24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DNS = 1.1.1.1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[Peer]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PublicKey = &lt;SERVER_PUBLIC_KEY&gt;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Endpoint = SERVER_IP:51820</a:t>
            </a:r>
          </a:p>
          <a:p>
            <a:pPr algn="l"/>
            <a:r>
              <a:rPr sz="2000">
                <a:solidFill>
                  <a:srgbClr val="3D362C"/>
                </a:solidFill>
                <a:latin typeface="Pretendard"/>
              </a:rPr>
              <a:t>AllowedIPs = 0.0.0.0/0   # 전체 트래픽 VPN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PersistentKeepalive = 25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개요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WireGuard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키생성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서버설정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클라이언트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9728" y="350215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테스트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운영팁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1141954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6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연결 테스트 + 문제 해결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278183" y="1261872"/>
            <a:ext cx="3784168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1665859"/>
            <a:ext cx="7833426" cy="395605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1610995"/>
            <a:ext cx="7833426" cy="395605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1748155"/>
            <a:ext cx="82296" cy="368173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1610995"/>
            <a:ext cx="7147626" cy="39560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wg show 로 핸드셰이크 확인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클라이언트 → 10.0.0.1 핑으로 터널 검증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외부 사이트 핑으로 라우팅 정상 확인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UDP 51820 방화벽 오픈 필수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sysctl net.ipv4.ip_forward=1 (IP 포워딩)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개요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WireGuard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키생성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서버설정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클라이언트</a:t>
            </a:r>
          </a:p>
        </p:txBody>
      </p:sp>
      <p:sp>
        <p:nvSpPr>
          <p:cNvPr id="15" name="Oval 14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테스트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728" y="400507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운영팁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7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kill switch + 운영 팁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90210" y="1261872"/>
            <a:ext cx="3360115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1665859"/>
            <a:ext cx="7833426" cy="395605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1610995"/>
            <a:ext cx="7833426" cy="395605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1748155"/>
            <a:ext cx="82296" cy="368173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1610995"/>
            <a:ext cx="7147626" cy="39560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kill switch: 연결 끊기면 인터넷 차단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PersistentKeepalive = 25 (NAT 환경 필수)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기기마다 이름·키 문서화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기기 분실 시 해당 키만 서버에서 삭제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다른 기기는 영향 없이 계속 연결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12191695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2D2A24"/>
                </a:solidFill>
                <a:latin typeface="Pretendard"/>
              </a:rPr>
              <a:t>내 서버가 내 VPN으로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38447" y="2194560"/>
            <a:ext cx="4114800" cy="594360"/>
          </a:xfrm>
          <a:prstGeom prst="roundRect">
            <a:avLst/>
          </a:prstGeom>
          <a:noFill/>
          <a:ln w="15875">
            <a:solidFill>
              <a:srgbClr val="99D9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38BDF8"/>
                </a:solidFill>
                <a:latin typeface="Pretendard"/>
              </a:rPr>
              <a:t>🔗 Vultr $100 크레딧 (설명란)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038447" y="3017520"/>
            <a:ext cx="4114800" cy="594360"/>
          </a:xfrm>
          <a:prstGeom prst="roundRect">
            <a:avLst/>
          </a:prstGeom>
          <a:noFill/>
          <a:ln w="15875">
            <a:solidFill>
              <a:srgbClr val="99D9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38BDF8"/>
                </a:solidFill>
                <a:latin typeface="Pretendard"/>
              </a:rPr>
              <a:t>🔗 WireGuard 전체 설정은 블로그에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38447" y="3840480"/>
            <a:ext cx="4114800" cy="594360"/>
          </a:xfrm>
          <a:prstGeom prst="roundRect">
            <a:avLst/>
          </a:prstGeom>
          <a:noFill/>
          <a:ln w="15875">
            <a:solidFill>
              <a:srgbClr val="99D9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38BDF8"/>
                </a:solidFill>
                <a:latin typeface="Pretendard"/>
              </a:rPr>
              <a:t>🔗 구독 &amp; 좋아요 부탁드려요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349240"/>
            <a:ext cx="1219169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D2A24"/>
                </a:solidFill>
                <a:latin typeface="Pretendard"/>
              </a:rPr>
              <a:t>구독과 좋아요 부탁드립니다! 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