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080x192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16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FAC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3089812"/>
            <a:ext cx="6858000" cy="290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2D2A24"/>
                </a:solidFill>
                <a:latin typeface="Pretendard"/>
              </a:rPr>
              <a:t>Kubernetes, VPS 한 대로 시작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-1143503" y="6038752"/>
            <a:ext cx="9145005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0" y="6221632"/>
            <a:ext cx="6858000" cy="98755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700" b="0">
                <a:solidFill>
                  <a:srgbClr val="4A443B"/>
                </a:solidFill>
                <a:latin typeface="Pretendard"/>
              </a:rPr>
              <a:t>k3s 경량 쿠버네티스 미니 클러스터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080x192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16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FAC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411480"/>
            <a:ext cx="6858000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D2A24"/>
                </a:solidFill>
                <a:latin typeface="Pretendard"/>
              </a:rPr>
              <a:t>컨테이너 관리의 문제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210462" y="1533906"/>
            <a:ext cx="4437075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34924" y="3238756"/>
            <a:ext cx="5897880" cy="5455919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80060" y="3183892"/>
            <a:ext cx="5897880" cy="5455919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89788" y="3321052"/>
            <a:ext cx="82296" cy="5181599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91540" y="3183892"/>
            <a:ext cx="5212080" cy="545591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2200"/>
              </a:spcAft>
            </a:pPr>
            <a:r>
              <a:rPr sz="3000">
                <a:solidFill>
                  <a:srgbClr val="FB923C"/>
                </a:solidFill>
                <a:latin typeface="Pretendard"/>
              </a:rPr>
              <a:t>•  </a:t>
            </a:r>
            <a:r>
              <a:rPr sz="3000">
                <a:solidFill>
                  <a:srgbClr val="2D2A24"/>
                </a:solidFill>
                <a:latin typeface="Pretendard"/>
              </a:rPr>
              <a:t>어떤 서버에 뭘 띄웠는지 헷갈린다</a:t>
            </a:r>
          </a:p>
          <a:p>
            <a:pPr algn="l">
              <a:spcAft>
                <a:spcPts val="2200"/>
              </a:spcAft>
            </a:pPr>
            <a:r>
              <a:rPr sz="3000">
                <a:solidFill>
                  <a:srgbClr val="FB923C"/>
                </a:solidFill>
                <a:latin typeface="Pretendard"/>
              </a:rPr>
              <a:t>•  </a:t>
            </a:r>
            <a:r>
              <a:rPr sz="3000">
                <a:solidFill>
                  <a:srgbClr val="2D2A24"/>
                </a:solidFill>
                <a:latin typeface="Pretendard"/>
              </a:rPr>
              <a:t>서버 죽으면 앱도 같이 죽는다</a:t>
            </a:r>
          </a:p>
          <a:p>
            <a:pPr algn="l">
              <a:spcAft>
                <a:spcPts val="2200"/>
              </a:spcAft>
            </a:pPr>
            <a:r>
              <a:rPr sz="3000">
                <a:solidFill>
                  <a:srgbClr val="FB923C"/>
                </a:solidFill>
                <a:latin typeface="Pretendard"/>
              </a:rPr>
              <a:t>•  </a:t>
            </a:r>
            <a:r>
              <a:rPr sz="3000">
                <a:solidFill>
                  <a:srgbClr val="2D2A24"/>
                </a:solidFill>
                <a:latin typeface="Pretendard"/>
              </a:rPr>
              <a:t>스케일링도 로그 모음도 손으로</a:t>
            </a:r>
          </a:p>
          <a:p>
            <a:pPr algn="l">
              <a:spcAft>
                <a:spcPts val="2200"/>
              </a:spcAft>
            </a:pPr>
            <a:r>
              <a:rPr sz="3000">
                <a:solidFill>
                  <a:srgbClr val="FB923C"/>
                </a:solidFill>
                <a:latin typeface="Pretendard"/>
              </a:rPr>
              <a:t>•  </a:t>
            </a:r>
            <a:r>
              <a:rPr sz="3000">
                <a:solidFill>
                  <a:srgbClr val="2D2A24"/>
                </a:solidFill>
                <a:latin typeface="Pretendard"/>
              </a:rPr>
              <a:t>관리가 커지면 감당 안 됨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080x192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16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FAC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411480"/>
            <a:ext cx="6858000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D2A24"/>
                </a:solidFill>
                <a:latin typeface="Pretendard"/>
              </a:rPr>
              <a:t>k3s 3단계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290115" y="1533906"/>
            <a:ext cx="2277770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34924" y="4255645"/>
            <a:ext cx="5897880" cy="3422141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80060" y="4200781"/>
            <a:ext cx="5897880" cy="3422141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89788" y="4337941"/>
            <a:ext cx="82296" cy="3147821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37260" y="4337941"/>
            <a:ext cx="164820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0">
                <a:solidFill>
                  <a:srgbClr val="807466"/>
                </a:solidFill>
                <a:latin typeface="Pretendard"/>
              </a:rPr>
              <a:t>1단계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85465" y="4337941"/>
            <a:ext cx="333527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700" b="1">
                <a:solidFill>
                  <a:srgbClr val="FB923C"/>
                </a:solidFill>
                <a:latin typeface="Pretendard"/>
              </a:rPr>
              <a:t>설치 스크립트 한 줄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7220" y="5387215"/>
            <a:ext cx="5623560" cy="1049274"/>
          </a:xfrm>
          <a:prstGeom prst="rect">
            <a:avLst/>
          </a:prstGeom>
          <a:solidFill>
            <a:srgbClr val="E5DF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37260" y="5387215"/>
            <a:ext cx="164820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0">
                <a:solidFill>
                  <a:srgbClr val="807466"/>
                </a:solidFill>
                <a:latin typeface="Pretendard"/>
              </a:rPr>
              <a:t>2단계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85465" y="5387215"/>
            <a:ext cx="333527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700" b="1">
                <a:solidFill>
                  <a:srgbClr val="FB923C"/>
                </a:solidFill>
                <a:latin typeface="Pretendard"/>
              </a:rPr>
              <a:t>YAML 선언 → 자동 복구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7260" y="6436489"/>
            <a:ext cx="164820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0">
                <a:solidFill>
                  <a:srgbClr val="807466"/>
                </a:solidFill>
                <a:latin typeface="Pretendard"/>
              </a:rPr>
              <a:t>3단계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85465" y="6436489"/>
            <a:ext cx="333527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700" b="1">
                <a:solidFill>
                  <a:srgbClr val="FB923C"/>
                </a:solidFill>
                <a:latin typeface="Pretendard"/>
              </a:rPr>
              <a:t>복제본 수로 스케일링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080x192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16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FAC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868680" y="4770004"/>
            <a:ext cx="5120640" cy="1737360"/>
          </a:xfrm>
          <a:prstGeom prst="ellipse">
            <a:avLst/>
          </a:prstGeom>
          <a:solidFill>
            <a:srgbClr val="FAD3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325880" y="4952884"/>
            <a:ext cx="4206240" cy="1371600"/>
          </a:xfrm>
          <a:prstGeom prst="ellipse">
            <a:avLst/>
          </a:prstGeom>
          <a:solidFill>
            <a:srgbClr val="FAE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0" y="4632844"/>
            <a:ext cx="685800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FB923C"/>
                </a:solidFill>
                <a:latin typeface="Pretendard"/>
              </a:rPr>
              <a:t>한 줄이면 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644524"/>
            <a:ext cx="685800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0">
                <a:solidFill>
                  <a:srgbClr val="2D2A24"/>
                </a:solidFill>
                <a:latin typeface="Pretendard"/>
              </a:rPr>
              <a:t>k3s 설치 → VPS 한 대가 미니 쿠버네티스 클러스터로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080x192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16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FAC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685800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300" b="1">
                <a:solidFill>
                  <a:srgbClr val="2D2A24"/>
                </a:solidFill>
                <a:latin typeface="Pretendard"/>
              </a:rPr>
              <a:t>VPS로 Kubernetes 입문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1510" y="2194560"/>
            <a:ext cx="5554980" cy="802386"/>
          </a:xfrm>
          <a:prstGeom prst="roundRect">
            <a:avLst/>
          </a:prstGeom>
          <a:noFill/>
          <a:ln w="15875">
            <a:solidFill>
              <a:srgbClr val="FAC49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400" b="1">
                <a:solidFill>
                  <a:srgbClr val="FB923C"/>
                </a:solidFill>
                <a:latin typeface="Pretendard"/>
              </a:rPr>
              <a:t>🔗 VPS는 설명란 링크에서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1510" y="3225546"/>
            <a:ext cx="5554980" cy="802386"/>
          </a:xfrm>
          <a:prstGeom prst="roundRect">
            <a:avLst/>
          </a:prstGeom>
          <a:noFill/>
          <a:ln w="15875">
            <a:solidFill>
              <a:srgbClr val="FAC49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400" b="1">
                <a:solidFill>
                  <a:srgbClr val="FB923C"/>
                </a:solidFill>
                <a:latin typeface="Pretendard"/>
              </a:rPr>
              <a:t>🔗 k3s 가이드는 블로그에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1510" y="4256532"/>
            <a:ext cx="5554980" cy="802386"/>
          </a:xfrm>
          <a:prstGeom prst="roundRect">
            <a:avLst/>
          </a:prstGeom>
          <a:noFill/>
          <a:ln w="15875">
            <a:solidFill>
              <a:srgbClr val="FAC49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400" b="1">
                <a:solidFill>
                  <a:srgbClr val="FB923C"/>
                </a:solidFill>
                <a:latin typeface="Pretendard"/>
              </a:rPr>
              <a:t>🔗 구독 &amp; 시리즈 피날레까지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9509522"/>
            <a:ext cx="68580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구독과 좋아요 부탁드립니다! 👍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