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FACEA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0" y="2390140"/>
            <a:ext cx="12191695" cy="889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D2A24"/>
                </a:solidFill>
                <a:latin typeface="Pretendard"/>
              </a:rPr>
              <a:t>Nginx 리버스 프록시 + SSL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099206" y="3324860"/>
            <a:ext cx="5993282" cy="45720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0" y="3507740"/>
            <a:ext cx="1219169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0">
                <a:solidFill>
                  <a:srgbClr val="4A443B"/>
                </a:solidFill>
                <a:latin typeface="Pretendard"/>
              </a:rPr>
              <a:t>서버 한 대로 여러 사이트, 인증서는 평생 무료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FACEA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0" y="914400"/>
            <a:ext cx="12191695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2D2A24"/>
                </a:solidFill>
                <a:latin typeface="Pretendard"/>
              </a:rPr>
              <a:t>서버 한 대로 다중 서비스 운영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038447" y="2194560"/>
            <a:ext cx="4114800" cy="594360"/>
          </a:xfrm>
          <a:prstGeom prst="roundRect">
            <a:avLst/>
          </a:prstGeom>
          <a:noFill/>
          <a:ln w="15875">
            <a:solidFill>
              <a:srgbClr val="FAC49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800" b="1">
                <a:solidFill>
                  <a:srgbClr val="FB923C"/>
                </a:solidFill>
                <a:latin typeface="Pretendard"/>
              </a:rPr>
              <a:t>🔗 Vultr $100 크레딧 (설명란)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038447" y="3017520"/>
            <a:ext cx="4114800" cy="594360"/>
          </a:xfrm>
          <a:prstGeom prst="roundRect">
            <a:avLst/>
          </a:prstGeom>
          <a:noFill/>
          <a:ln w="15875">
            <a:solidFill>
              <a:srgbClr val="FAC49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800" b="1">
                <a:solidFill>
                  <a:srgbClr val="FB923C"/>
                </a:solidFill>
                <a:latin typeface="Pretendard"/>
              </a:rPr>
              <a:t>🔗 Nginx 전체 설정은 블로그에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38447" y="3840480"/>
            <a:ext cx="4114800" cy="594360"/>
          </a:xfrm>
          <a:prstGeom prst="roundRect">
            <a:avLst/>
          </a:prstGeom>
          <a:noFill/>
          <a:ln w="15875">
            <a:solidFill>
              <a:srgbClr val="FAC49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800" b="1">
                <a:solidFill>
                  <a:srgbClr val="FB923C"/>
                </a:solidFill>
                <a:latin typeface="Pretendard"/>
              </a:rPr>
              <a:t>🔗 구독 &amp; 좋아요 부탁드려요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5349240"/>
            <a:ext cx="1219169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2D2A24"/>
                </a:solidFill>
                <a:latin typeface="Pretendard"/>
              </a:rPr>
              <a:t>구독과 좋아요 부탁드립니다! 👍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115568"/>
            <a:ext cx="100584" cy="100584"/>
          </a:xfrm>
          <a:prstGeom prst="ellipse">
            <a:avLst/>
          </a:prstGeom>
          <a:solidFill>
            <a:srgbClr val="FAC4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9144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비용문제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9728" y="1490472"/>
            <a:ext cx="54864" cy="356616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333756" y="1618488"/>
            <a:ext cx="100584" cy="100584"/>
          </a:xfrm>
          <a:prstGeom prst="ellipse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66928" y="14173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리버스프록시</a:t>
            </a:r>
          </a:p>
        </p:txBody>
      </p:sp>
      <p:sp>
        <p:nvSpPr>
          <p:cNvPr id="10" name="Oval 9"/>
          <p:cNvSpPr/>
          <p:nvPr/>
        </p:nvSpPr>
        <p:spPr>
          <a:xfrm>
            <a:off x="333756" y="212140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19202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server블록</a:t>
            </a:r>
          </a:p>
        </p:txBody>
      </p:sp>
      <p:sp>
        <p:nvSpPr>
          <p:cNvPr id="12" name="Oval 11"/>
          <p:cNvSpPr/>
          <p:nvPr/>
        </p:nvSpPr>
        <p:spPr>
          <a:xfrm>
            <a:off x="333756" y="262432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66928" y="24231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proxy_pass</a:t>
            </a:r>
          </a:p>
        </p:txBody>
      </p:sp>
      <p:sp>
        <p:nvSpPr>
          <p:cNvPr id="14" name="Oval 13"/>
          <p:cNvSpPr/>
          <p:nvPr/>
        </p:nvSpPr>
        <p:spPr>
          <a:xfrm>
            <a:off x="333756" y="312724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6928" y="29260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무료SSL</a:t>
            </a:r>
          </a:p>
        </p:txBody>
      </p:sp>
      <p:sp>
        <p:nvSpPr>
          <p:cNvPr id="16" name="Oval 15"/>
          <p:cNvSpPr/>
          <p:nvPr/>
        </p:nvSpPr>
        <p:spPr>
          <a:xfrm>
            <a:off x="333756" y="363016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4290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실전배치</a:t>
            </a:r>
          </a:p>
        </p:txBody>
      </p:sp>
      <p:sp>
        <p:nvSpPr>
          <p:cNvPr id="18" name="Oval 17"/>
          <p:cNvSpPr/>
          <p:nvPr/>
        </p:nvSpPr>
        <p:spPr>
          <a:xfrm>
            <a:off x="333756" y="413308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66928" y="39319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트러블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84048" y="5349240"/>
            <a:ext cx="380651" cy="54864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2 / 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FACEA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포워드 프록시 vs 리버스 프록시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676432" y="1261872"/>
            <a:ext cx="4987671" cy="45720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2432304" y="1792224"/>
            <a:ext cx="4564227" cy="388620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2377440" y="1737360"/>
            <a:ext cx="4564227" cy="3886200"/>
          </a:xfrm>
          <a:prstGeom prst="roundRect">
            <a:avLst/>
          </a:prstGeom>
          <a:solidFill>
            <a:srgbClr val="F0EAD8"/>
          </a:solidFill>
          <a:ln w="15875">
            <a:solidFill>
              <a:srgbClr val="8FD6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Cloud 27"/>
          <p:cNvSpPr/>
          <p:nvPr/>
        </p:nvSpPr>
        <p:spPr>
          <a:xfrm>
            <a:off x="4408093" y="2232660"/>
            <a:ext cx="502920" cy="331927"/>
          </a:xfrm>
          <a:prstGeom prst="cloud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2514600" y="2743200"/>
            <a:ext cx="4289907" cy="2697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0">
                <a:solidFill>
                  <a:srgbClr val="807466"/>
                </a:solidFill>
                <a:latin typeface="Pretendard"/>
              </a:rPr>
              <a:t>포워드</a:t>
            </a:r>
          </a:p>
          <a:p>
            <a:pPr algn="ctr">
              <a:spcAft>
                <a:spcPts val="1000"/>
              </a:spcAft>
            </a:pPr>
            <a:r>
              <a:rPr sz="2400" b="1">
                <a:solidFill>
                  <a:srgbClr val="38BDF8"/>
                </a:solidFill>
                <a:latin typeface="Pretendard"/>
              </a:rPr>
              <a:t>나가는 길목</a:t>
            </a:r>
          </a:p>
          <a:p>
            <a:pPr algn="ctr">
              <a:spcAft>
                <a:spcPts val="0"/>
              </a:spcAft>
            </a:pPr>
            <a:r>
              <a:rPr sz="1400" b="0">
                <a:solidFill>
                  <a:srgbClr val="4A443B"/>
                </a:solidFill>
                <a:latin typeface="Pretendard"/>
              </a:rPr>
              <a:t>사용자 → 인터넷, 회사/학교에서 사용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453731" y="1792224"/>
            <a:ext cx="4564227" cy="388620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7398867" y="1737360"/>
            <a:ext cx="4564227" cy="3886200"/>
          </a:xfrm>
          <a:prstGeom prst="roundRect">
            <a:avLst/>
          </a:prstGeom>
          <a:solidFill>
            <a:srgbClr val="F0EAD8"/>
          </a:solidFill>
          <a:ln w="15875">
            <a:solidFill>
              <a:srgbClr val="8FD6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 Single Corner Rectangle 31"/>
          <p:cNvSpPr/>
          <p:nvPr/>
        </p:nvSpPr>
        <p:spPr>
          <a:xfrm>
            <a:off x="9429520" y="2169795"/>
            <a:ext cx="502920" cy="125730"/>
          </a:xfrm>
          <a:prstGeom prst="round1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9869575" y="2211705"/>
            <a:ext cx="41910" cy="41910"/>
          </a:xfrm>
          <a:prstGeom prst="ellipse">
            <a:avLst/>
          </a:prstGeom>
          <a:solidFill>
            <a:srgbClr val="FAF6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 Single Corner Rectangle 33"/>
          <p:cNvSpPr/>
          <p:nvPr/>
        </p:nvSpPr>
        <p:spPr>
          <a:xfrm>
            <a:off x="9429520" y="2337435"/>
            <a:ext cx="502920" cy="125730"/>
          </a:xfrm>
          <a:prstGeom prst="round1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9869575" y="2379345"/>
            <a:ext cx="41910" cy="41910"/>
          </a:xfrm>
          <a:prstGeom prst="ellipse">
            <a:avLst/>
          </a:prstGeom>
          <a:solidFill>
            <a:srgbClr val="FAF6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 Single Corner Rectangle 35"/>
          <p:cNvSpPr/>
          <p:nvPr/>
        </p:nvSpPr>
        <p:spPr>
          <a:xfrm>
            <a:off x="9429520" y="2505075"/>
            <a:ext cx="502920" cy="125730"/>
          </a:xfrm>
          <a:prstGeom prst="round1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9869575" y="2546985"/>
            <a:ext cx="41910" cy="41910"/>
          </a:xfrm>
          <a:prstGeom prst="ellipse">
            <a:avLst/>
          </a:prstGeom>
          <a:solidFill>
            <a:srgbClr val="FAF6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7536027" y="2743200"/>
            <a:ext cx="4289907" cy="2697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0">
                <a:solidFill>
                  <a:srgbClr val="807466"/>
                </a:solidFill>
                <a:latin typeface="Pretendard"/>
              </a:rPr>
              <a:t>리버스</a:t>
            </a:r>
          </a:p>
          <a:p>
            <a:pPr algn="ctr">
              <a:spcAft>
                <a:spcPts val="1000"/>
              </a:spcAft>
            </a:pPr>
            <a:r>
              <a:rPr sz="2400" b="1">
                <a:solidFill>
                  <a:srgbClr val="38BDF8"/>
                </a:solidFill>
                <a:latin typeface="Pretendard"/>
              </a:rPr>
              <a:t>들어오는 입구</a:t>
            </a:r>
          </a:p>
          <a:p>
            <a:pPr algn="ctr">
              <a:spcAft>
                <a:spcPts val="0"/>
              </a:spcAft>
            </a:pPr>
            <a:r>
              <a:rPr sz="1400" b="0">
                <a:solidFill>
                  <a:srgbClr val="4A443B"/>
                </a:solidFill>
                <a:latin typeface="Pretendard"/>
              </a:rPr>
              <a:t>인터넷 → 서버, 도메인별 서비스 라우팅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115568"/>
            <a:ext cx="100584" cy="100584"/>
          </a:xfrm>
          <a:prstGeom prst="ellipse">
            <a:avLst/>
          </a:prstGeom>
          <a:solidFill>
            <a:srgbClr val="FAC4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9144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비용문제</a:t>
            </a:r>
          </a:p>
        </p:txBody>
      </p:sp>
      <p:sp>
        <p:nvSpPr>
          <p:cNvPr id="7" name="Oval 6"/>
          <p:cNvSpPr/>
          <p:nvPr/>
        </p:nvSpPr>
        <p:spPr>
          <a:xfrm>
            <a:off x="333756" y="1618488"/>
            <a:ext cx="100584" cy="100584"/>
          </a:xfrm>
          <a:prstGeom prst="ellipse">
            <a:avLst/>
          </a:prstGeom>
          <a:solidFill>
            <a:srgbClr val="FAC4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4173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리버스프록시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9728" y="1993392"/>
            <a:ext cx="54864" cy="356616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333756" y="2121408"/>
            <a:ext cx="100584" cy="100584"/>
          </a:xfrm>
          <a:prstGeom prst="ellipse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19202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server블록</a:t>
            </a:r>
          </a:p>
        </p:txBody>
      </p:sp>
      <p:sp>
        <p:nvSpPr>
          <p:cNvPr id="12" name="Oval 11"/>
          <p:cNvSpPr/>
          <p:nvPr/>
        </p:nvSpPr>
        <p:spPr>
          <a:xfrm>
            <a:off x="333756" y="262432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66928" y="24231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proxy_pass</a:t>
            </a:r>
          </a:p>
        </p:txBody>
      </p:sp>
      <p:sp>
        <p:nvSpPr>
          <p:cNvPr id="14" name="Oval 13"/>
          <p:cNvSpPr/>
          <p:nvPr/>
        </p:nvSpPr>
        <p:spPr>
          <a:xfrm>
            <a:off x="333756" y="312724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6928" y="29260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무료SSL</a:t>
            </a:r>
          </a:p>
        </p:txBody>
      </p:sp>
      <p:sp>
        <p:nvSpPr>
          <p:cNvPr id="16" name="Oval 15"/>
          <p:cNvSpPr/>
          <p:nvPr/>
        </p:nvSpPr>
        <p:spPr>
          <a:xfrm>
            <a:off x="333756" y="363016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4290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실전배치</a:t>
            </a:r>
          </a:p>
        </p:txBody>
      </p:sp>
      <p:sp>
        <p:nvSpPr>
          <p:cNvPr id="18" name="Oval 17"/>
          <p:cNvSpPr/>
          <p:nvPr/>
        </p:nvSpPr>
        <p:spPr>
          <a:xfrm>
            <a:off x="333756" y="413308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66928" y="39319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트러블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84048" y="5349240"/>
            <a:ext cx="570977" cy="54864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3 / 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FACEA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server block으로 도메인 분리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741050" y="1261872"/>
            <a:ext cx="4858435" cy="45720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308418" y="1767459"/>
            <a:ext cx="7833426" cy="375285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253554" y="1712595"/>
            <a:ext cx="7833426" cy="3752850"/>
          </a:xfrm>
          <a:prstGeom prst="roundRect">
            <a:avLst/>
          </a:prstGeom>
          <a:solidFill>
            <a:srgbClr val="F0EAD8"/>
          </a:solidFill>
          <a:ln w="12700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3363282" y="1849755"/>
            <a:ext cx="82296" cy="3478530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665034" y="1712595"/>
            <a:ext cx="7147626" cy="375285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1600"/>
              </a:spcAft>
            </a:pPr>
            <a:r>
              <a:rPr sz="2200">
                <a:solidFill>
                  <a:srgbClr val="FB923C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server_name으로 도메인 판별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FB923C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blog / api / admin 각각 독립 동작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FB923C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listen 80(HTTP) → 443(HTTPS)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FB923C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sites-available + sites-enabled 심볼릭 링크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115568"/>
            <a:ext cx="100584" cy="100584"/>
          </a:xfrm>
          <a:prstGeom prst="ellipse">
            <a:avLst/>
          </a:prstGeom>
          <a:solidFill>
            <a:srgbClr val="FAC4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9144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비용문제</a:t>
            </a:r>
          </a:p>
        </p:txBody>
      </p:sp>
      <p:sp>
        <p:nvSpPr>
          <p:cNvPr id="7" name="Oval 6"/>
          <p:cNvSpPr/>
          <p:nvPr/>
        </p:nvSpPr>
        <p:spPr>
          <a:xfrm>
            <a:off x="333756" y="1618488"/>
            <a:ext cx="100584" cy="100584"/>
          </a:xfrm>
          <a:prstGeom prst="ellipse">
            <a:avLst/>
          </a:prstGeom>
          <a:solidFill>
            <a:srgbClr val="FAC4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4173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리버스프록시</a:t>
            </a:r>
          </a:p>
        </p:txBody>
      </p:sp>
      <p:sp>
        <p:nvSpPr>
          <p:cNvPr id="9" name="Oval 8"/>
          <p:cNvSpPr/>
          <p:nvPr/>
        </p:nvSpPr>
        <p:spPr>
          <a:xfrm>
            <a:off x="333756" y="2121408"/>
            <a:ext cx="100584" cy="100584"/>
          </a:xfrm>
          <a:prstGeom prst="ellipse">
            <a:avLst/>
          </a:prstGeom>
          <a:solidFill>
            <a:srgbClr val="FAC4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19202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server블록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9728" y="2496312"/>
            <a:ext cx="54864" cy="356616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333756" y="2624328"/>
            <a:ext cx="100584" cy="100584"/>
          </a:xfrm>
          <a:prstGeom prst="ellipse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66928" y="24231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proxy_pass</a:t>
            </a:r>
          </a:p>
        </p:txBody>
      </p:sp>
      <p:sp>
        <p:nvSpPr>
          <p:cNvPr id="14" name="Oval 13"/>
          <p:cNvSpPr/>
          <p:nvPr/>
        </p:nvSpPr>
        <p:spPr>
          <a:xfrm>
            <a:off x="333756" y="312724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6928" y="29260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무료SSL</a:t>
            </a:r>
          </a:p>
        </p:txBody>
      </p:sp>
      <p:sp>
        <p:nvSpPr>
          <p:cNvPr id="16" name="Oval 15"/>
          <p:cNvSpPr/>
          <p:nvPr/>
        </p:nvSpPr>
        <p:spPr>
          <a:xfrm>
            <a:off x="333756" y="363016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4290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실전배치</a:t>
            </a:r>
          </a:p>
        </p:txBody>
      </p:sp>
      <p:sp>
        <p:nvSpPr>
          <p:cNvPr id="18" name="Oval 17"/>
          <p:cNvSpPr/>
          <p:nvPr/>
        </p:nvSpPr>
        <p:spPr>
          <a:xfrm>
            <a:off x="333756" y="413308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66928" y="39319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트러블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84048" y="5349240"/>
            <a:ext cx="761302" cy="54864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4 / 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FACEA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proxy_pass로 백엔드 라우팅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827879" y="1261872"/>
            <a:ext cx="4684776" cy="45720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107561" y="1618234"/>
            <a:ext cx="8235141" cy="459994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052697" y="1563370"/>
            <a:ext cx="8235141" cy="4599940"/>
          </a:xfrm>
          <a:prstGeom prst="roundRect">
            <a:avLst/>
          </a:prstGeom>
          <a:solidFill>
            <a:srgbClr val="F0EAD8"/>
          </a:solidFill>
          <a:ln w="15875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327017" y="1837690"/>
            <a:ext cx="7686501" cy="40513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>
                <a:solidFill>
                  <a:srgbClr val="807466"/>
                </a:solidFill>
                <a:latin typeface="Consolas"/>
              </a:rPr>
              <a:t># blog.example.com -&gt; WordPress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location / {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    proxy_pass http://127.0.0.1:8080;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    proxy_set_header Host $host;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    proxy_set_header X-Real-IP $remote_addr;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    proxy_set_header X-Forwarded-For $proxy_add_x_forwarded_for;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    proxy_set_header X-Forwarded-Proto $scheme;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}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 </a:t>
            </a:r>
          </a:p>
          <a:p>
            <a:pPr algn="l"/>
            <a:r>
              <a:rPr sz="2000">
                <a:solidFill>
                  <a:srgbClr val="807466"/>
                </a:solidFill>
                <a:latin typeface="Consolas"/>
              </a:rPr>
              <a:t># api.example.com -&gt; Node app (port 3000)</a:t>
            </a:r>
          </a:p>
          <a:p>
            <a:pPr algn="l"/>
            <a:r>
              <a:rPr sz="2000">
                <a:solidFill>
                  <a:srgbClr val="807466"/>
                </a:solidFill>
                <a:latin typeface="Consolas"/>
              </a:rPr>
              <a:t># admin.example.com -&gt; pgAdmin (port 5050)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115568"/>
            <a:ext cx="100584" cy="100584"/>
          </a:xfrm>
          <a:prstGeom prst="ellipse">
            <a:avLst/>
          </a:prstGeom>
          <a:solidFill>
            <a:srgbClr val="FAC4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9144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비용문제</a:t>
            </a:r>
          </a:p>
        </p:txBody>
      </p:sp>
      <p:sp>
        <p:nvSpPr>
          <p:cNvPr id="7" name="Oval 6"/>
          <p:cNvSpPr/>
          <p:nvPr/>
        </p:nvSpPr>
        <p:spPr>
          <a:xfrm>
            <a:off x="333756" y="1618488"/>
            <a:ext cx="100584" cy="100584"/>
          </a:xfrm>
          <a:prstGeom prst="ellipse">
            <a:avLst/>
          </a:prstGeom>
          <a:solidFill>
            <a:srgbClr val="FAC4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4173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리버스프록시</a:t>
            </a:r>
          </a:p>
        </p:txBody>
      </p:sp>
      <p:sp>
        <p:nvSpPr>
          <p:cNvPr id="9" name="Oval 8"/>
          <p:cNvSpPr/>
          <p:nvPr/>
        </p:nvSpPr>
        <p:spPr>
          <a:xfrm>
            <a:off x="333756" y="2121408"/>
            <a:ext cx="100584" cy="100584"/>
          </a:xfrm>
          <a:prstGeom prst="ellipse">
            <a:avLst/>
          </a:prstGeom>
          <a:solidFill>
            <a:srgbClr val="FAC4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19202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server블록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9728" y="2496312"/>
            <a:ext cx="54864" cy="356616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333756" y="2624328"/>
            <a:ext cx="100584" cy="100584"/>
          </a:xfrm>
          <a:prstGeom prst="ellipse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66928" y="24231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proxy_pass</a:t>
            </a:r>
          </a:p>
        </p:txBody>
      </p:sp>
      <p:sp>
        <p:nvSpPr>
          <p:cNvPr id="14" name="Oval 13"/>
          <p:cNvSpPr/>
          <p:nvPr/>
        </p:nvSpPr>
        <p:spPr>
          <a:xfrm>
            <a:off x="333756" y="312724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6928" y="29260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무료SSL</a:t>
            </a:r>
          </a:p>
        </p:txBody>
      </p:sp>
      <p:sp>
        <p:nvSpPr>
          <p:cNvPr id="16" name="Oval 15"/>
          <p:cNvSpPr/>
          <p:nvPr/>
        </p:nvSpPr>
        <p:spPr>
          <a:xfrm>
            <a:off x="333756" y="363016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4290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실전배치</a:t>
            </a:r>
          </a:p>
        </p:txBody>
      </p:sp>
      <p:sp>
        <p:nvSpPr>
          <p:cNvPr id="18" name="Oval 17"/>
          <p:cNvSpPr/>
          <p:nvPr/>
        </p:nvSpPr>
        <p:spPr>
          <a:xfrm>
            <a:off x="333756" y="413308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66928" y="39319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트러블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84048" y="5349240"/>
            <a:ext cx="761302" cy="54864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4 / 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FACEA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헤더 전달이 필수인 이유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282222" y="1261872"/>
            <a:ext cx="3776091" cy="45720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308418" y="1609344"/>
            <a:ext cx="7833426" cy="406908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253554" y="1554480"/>
            <a:ext cx="7833426" cy="4069080"/>
          </a:xfrm>
          <a:prstGeom prst="roundRect">
            <a:avLst/>
          </a:prstGeom>
          <a:solidFill>
            <a:srgbClr val="F0EAD8"/>
          </a:solidFill>
          <a:ln w="12700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3363282" y="1691640"/>
            <a:ext cx="82296" cy="3794760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665034" y="1554480"/>
            <a:ext cx="7147626" cy="4069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1600"/>
              </a:spcAft>
            </a:pPr>
            <a:r>
              <a:rPr sz="2200">
                <a:solidFill>
                  <a:srgbClr val="FB923C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프록시가 중간에 있으면 백엔드가 클라이언트를 모름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FB923C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Host + X-Real-IP 헤더로 실제 정보 전달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FB923C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X-Forwarded-For: 원래 클라이언트 IP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FB923C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X-Forwarded-Proto: http인지 https인지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115568"/>
            <a:ext cx="100584" cy="100584"/>
          </a:xfrm>
          <a:prstGeom prst="ellipse">
            <a:avLst/>
          </a:prstGeom>
          <a:solidFill>
            <a:srgbClr val="FAC4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9144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비용문제</a:t>
            </a:r>
          </a:p>
        </p:txBody>
      </p:sp>
      <p:sp>
        <p:nvSpPr>
          <p:cNvPr id="7" name="Oval 6"/>
          <p:cNvSpPr/>
          <p:nvPr/>
        </p:nvSpPr>
        <p:spPr>
          <a:xfrm>
            <a:off x="333756" y="1618488"/>
            <a:ext cx="100584" cy="100584"/>
          </a:xfrm>
          <a:prstGeom prst="ellipse">
            <a:avLst/>
          </a:prstGeom>
          <a:solidFill>
            <a:srgbClr val="FAC4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4173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리버스프록시</a:t>
            </a:r>
          </a:p>
        </p:txBody>
      </p:sp>
      <p:sp>
        <p:nvSpPr>
          <p:cNvPr id="9" name="Oval 8"/>
          <p:cNvSpPr/>
          <p:nvPr/>
        </p:nvSpPr>
        <p:spPr>
          <a:xfrm>
            <a:off x="333756" y="2121408"/>
            <a:ext cx="100584" cy="100584"/>
          </a:xfrm>
          <a:prstGeom prst="ellipse">
            <a:avLst/>
          </a:prstGeom>
          <a:solidFill>
            <a:srgbClr val="FAC4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19202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server블록</a:t>
            </a:r>
          </a:p>
        </p:txBody>
      </p:sp>
      <p:sp>
        <p:nvSpPr>
          <p:cNvPr id="11" name="Oval 10"/>
          <p:cNvSpPr/>
          <p:nvPr/>
        </p:nvSpPr>
        <p:spPr>
          <a:xfrm>
            <a:off x="333756" y="2624328"/>
            <a:ext cx="100584" cy="100584"/>
          </a:xfrm>
          <a:prstGeom prst="ellipse">
            <a:avLst/>
          </a:prstGeom>
          <a:solidFill>
            <a:srgbClr val="FAC4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66928" y="24231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proxy_pass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09728" y="2999232"/>
            <a:ext cx="54864" cy="356616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333756" y="3127248"/>
            <a:ext cx="100584" cy="100584"/>
          </a:xfrm>
          <a:prstGeom prst="ellipse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6928" y="29260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무료SSL</a:t>
            </a:r>
          </a:p>
        </p:txBody>
      </p:sp>
      <p:sp>
        <p:nvSpPr>
          <p:cNvPr id="16" name="Oval 15"/>
          <p:cNvSpPr/>
          <p:nvPr/>
        </p:nvSpPr>
        <p:spPr>
          <a:xfrm>
            <a:off x="333756" y="363016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4290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실전배치</a:t>
            </a:r>
          </a:p>
        </p:txBody>
      </p:sp>
      <p:sp>
        <p:nvSpPr>
          <p:cNvPr id="18" name="Oval 17"/>
          <p:cNvSpPr/>
          <p:nvPr/>
        </p:nvSpPr>
        <p:spPr>
          <a:xfrm>
            <a:off x="333756" y="413308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66928" y="39319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트러블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84048" y="5349240"/>
            <a:ext cx="951628" cy="54864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5 / 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FACEA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Let's Encrypt 무료 SSL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191353" y="1261872"/>
            <a:ext cx="3957828" cy="45720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107561" y="1986534"/>
            <a:ext cx="8235141" cy="386334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052697" y="1931670"/>
            <a:ext cx="8235141" cy="3863340"/>
          </a:xfrm>
          <a:prstGeom prst="roundRect">
            <a:avLst/>
          </a:prstGeom>
          <a:solidFill>
            <a:srgbClr val="F0EAD8"/>
          </a:solidFill>
          <a:ln w="15875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327017" y="2205990"/>
            <a:ext cx="7686501" cy="33147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>
                <a:solidFill>
                  <a:srgbClr val="807466"/>
                </a:solidFill>
                <a:latin typeface="Pretendard"/>
              </a:rPr>
              <a:t># certbot 한 줄로 인증서 발급 + Nginx 설정 자동 수정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certbot --nginx --redirect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 </a:t>
            </a:r>
          </a:p>
          <a:p>
            <a:pPr algn="l"/>
            <a:r>
              <a:rPr sz="2000">
                <a:solidFill>
                  <a:srgbClr val="807466"/>
                </a:solidFill>
                <a:latin typeface="Pretendard"/>
              </a:rPr>
              <a:t># HTTP-01 챌린지: 80번 포트 필수</a:t>
            </a:r>
          </a:p>
          <a:p>
            <a:pPr algn="l"/>
            <a:r>
              <a:rPr sz="2000">
                <a:solidFill>
                  <a:srgbClr val="807466"/>
                </a:solidFill>
                <a:latin typeface="Pretendard"/>
              </a:rPr>
              <a:t># 발급 실패 시 스테이징으로 테스트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certbot --nginx --staging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 </a:t>
            </a:r>
          </a:p>
          <a:p>
            <a:pPr algn="l"/>
            <a:r>
              <a:rPr sz="2000">
                <a:solidFill>
                  <a:srgbClr val="807466"/>
                </a:solidFill>
                <a:latin typeface="Pretendard"/>
              </a:rPr>
              <a:t># 인증서: /etc/letsencrypt/ 에 저장</a:t>
            </a:r>
          </a:p>
          <a:p>
            <a:pPr algn="l"/>
            <a:r>
              <a:rPr sz="2000">
                <a:solidFill>
                  <a:srgbClr val="807466"/>
                </a:solidFill>
                <a:latin typeface="Pretendard"/>
              </a:rPr>
              <a:t># 유효기간 90일, 자동 갱신 타이머 포함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115568"/>
            <a:ext cx="100584" cy="100584"/>
          </a:xfrm>
          <a:prstGeom prst="ellipse">
            <a:avLst/>
          </a:prstGeom>
          <a:solidFill>
            <a:srgbClr val="FAC4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9144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비용문제</a:t>
            </a:r>
          </a:p>
        </p:txBody>
      </p:sp>
      <p:sp>
        <p:nvSpPr>
          <p:cNvPr id="7" name="Oval 6"/>
          <p:cNvSpPr/>
          <p:nvPr/>
        </p:nvSpPr>
        <p:spPr>
          <a:xfrm>
            <a:off x="333756" y="1618488"/>
            <a:ext cx="100584" cy="100584"/>
          </a:xfrm>
          <a:prstGeom prst="ellipse">
            <a:avLst/>
          </a:prstGeom>
          <a:solidFill>
            <a:srgbClr val="FAC4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4173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리버스프록시</a:t>
            </a:r>
          </a:p>
        </p:txBody>
      </p:sp>
      <p:sp>
        <p:nvSpPr>
          <p:cNvPr id="9" name="Oval 8"/>
          <p:cNvSpPr/>
          <p:nvPr/>
        </p:nvSpPr>
        <p:spPr>
          <a:xfrm>
            <a:off x="333756" y="2121408"/>
            <a:ext cx="100584" cy="100584"/>
          </a:xfrm>
          <a:prstGeom prst="ellipse">
            <a:avLst/>
          </a:prstGeom>
          <a:solidFill>
            <a:srgbClr val="FAC4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19202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server블록</a:t>
            </a:r>
          </a:p>
        </p:txBody>
      </p:sp>
      <p:sp>
        <p:nvSpPr>
          <p:cNvPr id="11" name="Oval 10"/>
          <p:cNvSpPr/>
          <p:nvPr/>
        </p:nvSpPr>
        <p:spPr>
          <a:xfrm>
            <a:off x="333756" y="2624328"/>
            <a:ext cx="100584" cy="100584"/>
          </a:xfrm>
          <a:prstGeom prst="ellipse">
            <a:avLst/>
          </a:prstGeom>
          <a:solidFill>
            <a:srgbClr val="FAC4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66928" y="24231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proxy_pass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09728" y="2999232"/>
            <a:ext cx="54864" cy="356616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333756" y="3127248"/>
            <a:ext cx="100584" cy="100584"/>
          </a:xfrm>
          <a:prstGeom prst="ellipse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6928" y="29260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무료SSL</a:t>
            </a:r>
          </a:p>
        </p:txBody>
      </p:sp>
      <p:sp>
        <p:nvSpPr>
          <p:cNvPr id="16" name="Oval 15"/>
          <p:cNvSpPr/>
          <p:nvPr/>
        </p:nvSpPr>
        <p:spPr>
          <a:xfrm>
            <a:off x="333756" y="363016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4290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실전배치</a:t>
            </a:r>
          </a:p>
        </p:txBody>
      </p:sp>
      <p:sp>
        <p:nvSpPr>
          <p:cNvPr id="18" name="Oval 17"/>
          <p:cNvSpPr/>
          <p:nvPr/>
        </p:nvSpPr>
        <p:spPr>
          <a:xfrm>
            <a:off x="333756" y="413308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66928" y="39319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트러블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84048" y="5349240"/>
            <a:ext cx="951628" cy="54864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5 / 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FACEA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자동 갱신 설정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027344" y="1261872"/>
            <a:ext cx="2285847" cy="45720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308418" y="1956054"/>
            <a:ext cx="7833426" cy="337566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253554" y="1901190"/>
            <a:ext cx="7833426" cy="3375660"/>
          </a:xfrm>
          <a:prstGeom prst="roundRect">
            <a:avLst/>
          </a:prstGeom>
          <a:solidFill>
            <a:srgbClr val="F0EAD8"/>
          </a:solidFill>
          <a:ln w="12700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3363282" y="2038350"/>
            <a:ext cx="82296" cy="3101340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665034" y="1901190"/>
            <a:ext cx="7147626" cy="33756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1600"/>
              </a:spcAft>
            </a:pPr>
            <a:r>
              <a:rPr sz="2200">
                <a:solidFill>
                  <a:srgbClr val="FB923C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certbot timer: 하루 2회 갱신 시도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FB923C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만료 30일 전 실제 갱신 실행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FB923C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deploy hook: 갱신 후 Nginx reload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FB923C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이메일 알림으로 실패 대비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115568"/>
            <a:ext cx="100584" cy="100584"/>
          </a:xfrm>
          <a:prstGeom prst="ellipse">
            <a:avLst/>
          </a:prstGeom>
          <a:solidFill>
            <a:srgbClr val="FAC4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9144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비용문제</a:t>
            </a:r>
          </a:p>
        </p:txBody>
      </p:sp>
      <p:sp>
        <p:nvSpPr>
          <p:cNvPr id="7" name="Oval 6"/>
          <p:cNvSpPr/>
          <p:nvPr/>
        </p:nvSpPr>
        <p:spPr>
          <a:xfrm>
            <a:off x="333756" y="1618488"/>
            <a:ext cx="100584" cy="100584"/>
          </a:xfrm>
          <a:prstGeom prst="ellipse">
            <a:avLst/>
          </a:prstGeom>
          <a:solidFill>
            <a:srgbClr val="FAC4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4173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리버스프록시</a:t>
            </a:r>
          </a:p>
        </p:txBody>
      </p:sp>
      <p:sp>
        <p:nvSpPr>
          <p:cNvPr id="9" name="Oval 8"/>
          <p:cNvSpPr/>
          <p:nvPr/>
        </p:nvSpPr>
        <p:spPr>
          <a:xfrm>
            <a:off x="333756" y="2121408"/>
            <a:ext cx="100584" cy="100584"/>
          </a:xfrm>
          <a:prstGeom prst="ellipse">
            <a:avLst/>
          </a:prstGeom>
          <a:solidFill>
            <a:srgbClr val="FAC4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19202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server블록</a:t>
            </a:r>
          </a:p>
        </p:txBody>
      </p:sp>
      <p:sp>
        <p:nvSpPr>
          <p:cNvPr id="11" name="Oval 10"/>
          <p:cNvSpPr/>
          <p:nvPr/>
        </p:nvSpPr>
        <p:spPr>
          <a:xfrm>
            <a:off x="333756" y="2624328"/>
            <a:ext cx="100584" cy="100584"/>
          </a:xfrm>
          <a:prstGeom prst="ellipse">
            <a:avLst/>
          </a:prstGeom>
          <a:solidFill>
            <a:srgbClr val="FAC4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66928" y="24231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proxy_pass</a:t>
            </a:r>
          </a:p>
        </p:txBody>
      </p:sp>
      <p:sp>
        <p:nvSpPr>
          <p:cNvPr id="13" name="Oval 12"/>
          <p:cNvSpPr/>
          <p:nvPr/>
        </p:nvSpPr>
        <p:spPr>
          <a:xfrm>
            <a:off x="333756" y="3127248"/>
            <a:ext cx="100584" cy="100584"/>
          </a:xfrm>
          <a:prstGeom prst="ellipse">
            <a:avLst/>
          </a:prstGeom>
          <a:solidFill>
            <a:srgbClr val="FAC4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66928" y="29260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무료SSL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9728" y="3502152"/>
            <a:ext cx="54864" cy="356616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33756" y="3630168"/>
            <a:ext cx="100584" cy="100584"/>
          </a:xfrm>
          <a:prstGeom prst="ellipse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4290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실전배치</a:t>
            </a:r>
          </a:p>
        </p:txBody>
      </p:sp>
      <p:sp>
        <p:nvSpPr>
          <p:cNvPr id="18" name="Oval 17"/>
          <p:cNvSpPr/>
          <p:nvPr/>
        </p:nvSpPr>
        <p:spPr>
          <a:xfrm>
            <a:off x="333756" y="413308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66928" y="39319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트러블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84048" y="5349240"/>
            <a:ext cx="1141954" cy="54864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6 / 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FACEA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실전 배치: 1서버 3서비스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191353" y="1261872"/>
            <a:ext cx="3957828" cy="45720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609704" y="1952244"/>
            <a:ext cx="7230855" cy="3383279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554840" y="1897380"/>
            <a:ext cx="7230855" cy="3383279"/>
          </a:xfrm>
          <a:prstGeom prst="roundRect">
            <a:avLst/>
          </a:prstGeom>
          <a:solidFill>
            <a:srgbClr val="F0EAD8"/>
          </a:solidFill>
          <a:ln w="12700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3664568" y="2034540"/>
            <a:ext cx="82296" cy="3108959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012040" y="2034540"/>
            <a:ext cx="2114747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807466"/>
                </a:solidFill>
                <a:latin typeface="Pretendard"/>
              </a:rPr>
              <a:t>blog.example.com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126787" y="2034540"/>
            <a:ext cx="4201708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2000" b="1">
                <a:solidFill>
                  <a:srgbClr val="FB923C"/>
                </a:solidFill>
                <a:latin typeface="Pretendard"/>
              </a:rPr>
              <a:t>WordPress :80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692000" y="2811780"/>
            <a:ext cx="6956535" cy="777240"/>
          </a:xfrm>
          <a:prstGeom prst="rect">
            <a:avLst/>
          </a:prstGeom>
          <a:solidFill>
            <a:srgbClr val="E5DF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012040" y="2811780"/>
            <a:ext cx="2114747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807466"/>
                </a:solidFill>
                <a:latin typeface="Pretendard"/>
              </a:rPr>
              <a:t>api.example.com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26787" y="2811780"/>
            <a:ext cx="4201708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2000" b="1">
                <a:solidFill>
                  <a:srgbClr val="FB923C"/>
                </a:solidFill>
                <a:latin typeface="Pretendard"/>
              </a:rPr>
              <a:t>Node :3000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012040" y="3589020"/>
            <a:ext cx="2114747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807466"/>
                </a:solidFill>
                <a:latin typeface="Pretendard"/>
              </a:rPr>
              <a:t>admin.example.com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126787" y="3589020"/>
            <a:ext cx="4201708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2000" b="1">
                <a:solidFill>
                  <a:srgbClr val="FB923C"/>
                </a:solidFill>
                <a:latin typeface="Pretendard"/>
              </a:rPr>
              <a:t>pgAdmin :5050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692000" y="4366260"/>
            <a:ext cx="6956535" cy="777240"/>
          </a:xfrm>
          <a:prstGeom prst="rect">
            <a:avLst/>
          </a:prstGeom>
          <a:solidFill>
            <a:srgbClr val="E5DF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012040" y="4366260"/>
            <a:ext cx="2114747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807466"/>
                </a:solidFill>
                <a:latin typeface="Pretendard"/>
              </a:rPr>
              <a:t>비용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126787" y="4366260"/>
            <a:ext cx="4201708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2000" b="1">
                <a:solidFill>
                  <a:srgbClr val="FB923C"/>
                </a:solidFill>
                <a:latin typeface="Pretendard"/>
              </a:rPr>
              <a:t>서버 1대 + SSL 무료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115568"/>
            <a:ext cx="100584" cy="100584"/>
          </a:xfrm>
          <a:prstGeom prst="ellipse">
            <a:avLst/>
          </a:prstGeom>
          <a:solidFill>
            <a:srgbClr val="FAC4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9144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비용문제</a:t>
            </a:r>
          </a:p>
        </p:txBody>
      </p:sp>
      <p:sp>
        <p:nvSpPr>
          <p:cNvPr id="7" name="Oval 6"/>
          <p:cNvSpPr/>
          <p:nvPr/>
        </p:nvSpPr>
        <p:spPr>
          <a:xfrm>
            <a:off x="333756" y="1618488"/>
            <a:ext cx="100584" cy="100584"/>
          </a:xfrm>
          <a:prstGeom prst="ellipse">
            <a:avLst/>
          </a:prstGeom>
          <a:solidFill>
            <a:srgbClr val="FAC4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4173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리버스프록시</a:t>
            </a:r>
          </a:p>
        </p:txBody>
      </p:sp>
      <p:sp>
        <p:nvSpPr>
          <p:cNvPr id="9" name="Oval 8"/>
          <p:cNvSpPr/>
          <p:nvPr/>
        </p:nvSpPr>
        <p:spPr>
          <a:xfrm>
            <a:off x="333756" y="2121408"/>
            <a:ext cx="100584" cy="100584"/>
          </a:xfrm>
          <a:prstGeom prst="ellipse">
            <a:avLst/>
          </a:prstGeom>
          <a:solidFill>
            <a:srgbClr val="FAC4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19202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server블록</a:t>
            </a:r>
          </a:p>
        </p:txBody>
      </p:sp>
      <p:sp>
        <p:nvSpPr>
          <p:cNvPr id="11" name="Oval 10"/>
          <p:cNvSpPr/>
          <p:nvPr/>
        </p:nvSpPr>
        <p:spPr>
          <a:xfrm>
            <a:off x="333756" y="2624328"/>
            <a:ext cx="100584" cy="100584"/>
          </a:xfrm>
          <a:prstGeom prst="ellipse">
            <a:avLst/>
          </a:prstGeom>
          <a:solidFill>
            <a:srgbClr val="FAC4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66928" y="24231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proxy_pass</a:t>
            </a:r>
          </a:p>
        </p:txBody>
      </p:sp>
      <p:sp>
        <p:nvSpPr>
          <p:cNvPr id="13" name="Oval 12"/>
          <p:cNvSpPr/>
          <p:nvPr/>
        </p:nvSpPr>
        <p:spPr>
          <a:xfrm>
            <a:off x="333756" y="3127248"/>
            <a:ext cx="100584" cy="100584"/>
          </a:xfrm>
          <a:prstGeom prst="ellipse">
            <a:avLst/>
          </a:prstGeom>
          <a:solidFill>
            <a:srgbClr val="FAC4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66928" y="29260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무료SSL</a:t>
            </a:r>
          </a:p>
        </p:txBody>
      </p:sp>
      <p:sp>
        <p:nvSpPr>
          <p:cNvPr id="15" name="Oval 14"/>
          <p:cNvSpPr/>
          <p:nvPr/>
        </p:nvSpPr>
        <p:spPr>
          <a:xfrm>
            <a:off x="333756" y="3630168"/>
            <a:ext cx="100584" cy="100584"/>
          </a:xfrm>
          <a:prstGeom prst="ellipse">
            <a:avLst/>
          </a:prstGeom>
          <a:solidFill>
            <a:srgbClr val="FAC4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66928" y="34290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실전배치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728" y="4005072"/>
            <a:ext cx="54864" cy="356616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33756" y="4133088"/>
            <a:ext cx="100584" cy="100584"/>
          </a:xfrm>
          <a:prstGeom prst="ellipse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66928" y="39319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트러블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7 / 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FACEA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자주 겪는 트러블 4가지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330685" y="1261872"/>
            <a:ext cx="3679164" cy="45720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308418" y="1956054"/>
            <a:ext cx="7833426" cy="337566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253554" y="1901190"/>
            <a:ext cx="7833426" cy="3375660"/>
          </a:xfrm>
          <a:prstGeom prst="roundRect">
            <a:avLst/>
          </a:prstGeom>
          <a:solidFill>
            <a:srgbClr val="F0EAD8"/>
          </a:solidFill>
          <a:ln w="12700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3363282" y="2038350"/>
            <a:ext cx="82296" cy="3101340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665034" y="1901190"/>
            <a:ext cx="7147626" cy="33756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1600"/>
              </a:spcAft>
            </a:pPr>
            <a:r>
              <a:rPr sz="2200">
                <a:solidFill>
                  <a:srgbClr val="FB923C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502 Bad Gateway -&gt; 백엔드 서비스 확인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FB923C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도메인 연결 안 됨 -&gt; DNS 전파 확인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FB923C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포트 충돌 -&gt; 80/443 중복 점검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FB923C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인증서 실패 -&gt; 방화벽 80번 오픈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