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6E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vib_paper_1920x1080_faf6e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32004"/>
          </a:xfrm>
          <a:prstGeom prst="rect">
            <a:avLst/>
          </a:prstGeom>
          <a:solidFill>
            <a:srgbClr val="AAE8C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0" y="2059940"/>
            <a:ext cx="12191695" cy="1549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2D2A24"/>
                </a:solidFill>
                <a:latin typeface="Pretendard"/>
              </a:rPr>
              <a:t>Prometheus + Grafana 모니터링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380335" y="3655060"/>
            <a:ext cx="7431024" cy="45720"/>
          </a:xfrm>
          <a:prstGeom prst="roundRect">
            <a:avLst/>
          </a:prstGeom>
          <a:solidFill>
            <a:srgbClr val="34D3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0" y="3837940"/>
            <a:ext cx="12191695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0">
                <a:solidFill>
                  <a:srgbClr val="4A443B"/>
                </a:solidFill>
                <a:latin typeface="Pretendard"/>
              </a:rPr>
              <a:t>VPS 상태를 실시간으로, 사전 감지로 장애 차단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6E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vib_paper_1920x1080_faf6e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2148840" cy="6858000"/>
          </a:xfrm>
          <a:prstGeom prst="rect">
            <a:avLst/>
          </a:prstGeom>
          <a:solidFill>
            <a:srgbClr val="F4EF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2136140" y="0"/>
            <a:ext cx="12700" cy="6858000"/>
          </a:xfrm>
          <a:prstGeom prst="rect">
            <a:avLst/>
          </a:prstGeom>
          <a:solidFill>
            <a:srgbClr val="DDD2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333756" y="1115568"/>
            <a:ext cx="100584" cy="100584"/>
          </a:xfrm>
          <a:prstGeom prst="ellipse">
            <a:avLst/>
          </a:prstGeom>
          <a:solidFill>
            <a:srgbClr val="97E4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66928" y="91440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문제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09728" y="1490472"/>
            <a:ext cx="54864" cy="356616"/>
          </a:xfrm>
          <a:prstGeom prst="roundRect">
            <a:avLst/>
          </a:prstGeom>
          <a:solidFill>
            <a:srgbClr val="34D3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333756" y="1618488"/>
            <a:ext cx="100584" cy="100584"/>
          </a:xfrm>
          <a:prstGeom prst="ellipse">
            <a:avLst/>
          </a:prstGeom>
          <a:solidFill>
            <a:srgbClr val="34D3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66928" y="141732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2D2A24"/>
                </a:solidFill>
                <a:latin typeface="Pretendard"/>
              </a:rPr>
              <a:t>도구</a:t>
            </a:r>
          </a:p>
        </p:txBody>
      </p:sp>
      <p:sp>
        <p:nvSpPr>
          <p:cNvPr id="10" name="Oval 9"/>
          <p:cNvSpPr/>
          <p:nvPr/>
        </p:nvSpPr>
        <p:spPr>
          <a:xfrm>
            <a:off x="333756" y="212140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6928" y="192024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아키텍처</a:t>
            </a:r>
          </a:p>
        </p:txBody>
      </p:sp>
      <p:sp>
        <p:nvSpPr>
          <p:cNvPr id="12" name="Oval 11"/>
          <p:cNvSpPr/>
          <p:nvPr/>
        </p:nvSpPr>
        <p:spPr>
          <a:xfrm>
            <a:off x="333756" y="262432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66928" y="242316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구축</a:t>
            </a:r>
          </a:p>
        </p:txBody>
      </p:sp>
      <p:sp>
        <p:nvSpPr>
          <p:cNvPr id="14" name="Oval 13"/>
          <p:cNvSpPr/>
          <p:nvPr/>
        </p:nvSpPr>
        <p:spPr>
          <a:xfrm>
            <a:off x="333756" y="312724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66928" y="292608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메트릭</a:t>
            </a:r>
          </a:p>
        </p:txBody>
      </p:sp>
      <p:sp>
        <p:nvSpPr>
          <p:cNvPr id="16" name="Oval 15"/>
          <p:cNvSpPr/>
          <p:nvPr/>
        </p:nvSpPr>
        <p:spPr>
          <a:xfrm>
            <a:off x="333756" y="363016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66928" y="342900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대시보드</a:t>
            </a:r>
          </a:p>
        </p:txBody>
      </p:sp>
      <p:sp>
        <p:nvSpPr>
          <p:cNvPr id="18" name="Oval 17"/>
          <p:cNvSpPr/>
          <p:nvPr/>
        </p:nvSpPr>
        <p:spPr>
          <a:xfrm>
            <a:off x="333756" y="413308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66928" y="393192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알림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84048" y="5349240"/>
            <a:ext cx="1332280" cy="54864"/>
          </a:xfrm>
          <a:prstGeom prst="roundRect">
            <a:avLst/>
          </a:prstGeom>
          <a:solidFill>
            <a:srgbClr val="D5CF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384048" y="5349240"/>
            <a:ext cx="380651" cy="54864"/>
          </a:xfrm>
          <a:prstGeom prst="roundRect">
            <a:avLst/>
          </a:prstGeom>
          <a:solidFill>
            <a:srgbClr val="34D3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384048" y="5458968"/>
            <a:ext cx="13322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>
                <a:solidFill>
                  <a:srgbClr val="807466"/>
                </a:solidFill>
                <a:latin typeface="Pretendard"/>
              </a:rPr>
              <a:t>2 / 7</a:t>
            </a:r>
          </a:p>
        </p:txBody>
      </p:sp>
      <p:sp>
        <p:nvSpPr>
          <p:cNvPr id="23" name="Rectangle 22"/>
          <p:cNvSpPr/>
          <p:nvPr/>
        </p:nvSpPr>
        <p:spPr>
          <a:xfrm>
            <a:off x="0" y="0"/>
            <a:ext cx="12191695" cy="32004"/>
          </a:xfrm>
          <a:prstGeom prst="rect">
            <a:avLst/>
          </a:prstGeom>
          <a:solidFill>
            <a:srgbClr val="AAE8C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2148840" y="411480"/>
            <a:ext cx="1004285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2D2A24"/>
                </a:solidFill>
                <a:latin typeface="Pretendard"/>
              </a:rPr>
              <a:t>Prometheus vs Grafana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047983" y="1261872"/>
            <a:ext cx="4244568" cy="45720"/>
          </a:xfrm>
          <a:prstGeom prst="round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2432304" y="1792224"/>
            <a:ext cx="4564227" cy="3886200"/>
          </a:xfrm>
          <a:prstGeom prst="roundRect">
            <a:avLst/>
          </a:prstGeom>
          <a:solidFill>
            <a:srgbClr val="BBB8A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2377440" y="1737360"/>
            <a:ext cx="4564227" cy="3886200"/>
          </a:xfrm>
          <a:prstGeom prst="roundRect">
            <a:avLst/>
          </a:prstGeom>
          <a:solidFill>
            <a:srgbClr val="F0EAD8"/>
          </a:solidFill>
          <a:ln w="15875">
            <a:solidFill>
              <a:srgbClr val="8FD6F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2514600" y="1965960"/>
            <a:ext cx="4289907" cy="34747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Aft>
                <a:spcPts val="600"/>
              </a:spcAft>
            </a:pPr>
            <a:r>
              <a:rPr sz="1500" b="0">
                <a:solidFill>
                  <a:srgbClr val="807466"/>
                </a:solidFill>
                <a:latin typeface="Pretendard"/>
              </a:rPr>
              <a:t>Prometheus</a:t>
            </a:r>
          </a:p>
          <a:p>
            <a:pPr algn="ctr">
              <a:spcAft>
                <a:spcPts val="1000"/>
              </a:spcAft>
            </a:pPr>
            <a:r>
              <a:rPr sz="2400" b="1">
                <a:solidFill>
                  <a:srgbClr val="38BDF8"/>
                </a:solidFill>
                <a:latin typeface="Pretendard"/>
              </a:rPr>
              <a:t>수집+저장</a:t>
            </a:r>
          </a:p>
          <a:p>
            <a:pPr algn="ctr">
              <a:spcAft>
                <a:spcPts val="0"/>
              </a:spcAft>
            </a:pPr>
            <a:r>
              <a:rPr sz="1400" b="0">
                <a:solidFill>
                  <a:srgbClr val="4A443B"/>
                </a:solidFill>
                <a:latin typeface="Pretendard"/>
              </a:rPr>
              <a:t>Pull 방식, 시계열 DB, PromQL 쿼리, CNCF 졸업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7453731" y="1792224"/>
            <a:ext cx="4564227" cy="3886200"/>
          </a:xfrm>
          <a:prstGeom prst="roundRect">
            <a:avLst/>
          </a:prstGeom>
          <a:solidFill>
            <a:srgbClr val="BBB8A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ounded Rectangle 29"/>
          <p:cNvSpPr/>
          <p:nvPr/>
        </p:nvSpPr>
        <p:spPr>
          <a:xfrm>
            <a:off x="7398867" y="1737360"/>
            <a:ext cx="4564227" cy="3886200"/>
          </a:xfrm>
          <a:prstGeom prst="roundRect">
            <a:avLst/>
          </a:prstGeom>
          <a:solidFill>
            <a:srgbClr val="F0EAD8"/>
          </a:solidFill>
          <a:ln w="15875">
            <a:solidFill>
              <a:srgbClr val="8FD6F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7536027" y="1965960"/>
            <a:ext cx="4289907" cy="34747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Aft>
                <a:spcPts val="600"/>
              </a:spcAft>
            </a:pPr>
            <a:r>
              <a:rPr sz="1500" b="0">
                <a:solidFill>
                  <a:srgbClr val="807466"/>
                </a:solidFill>
                <a:latin typeface="Pretendard"/>
              </a:rPr>
              <a:t>Grafana</a:t>
            </a:r>
          </a:p>
          <a:p>
            <a:pPr algn="ctr">
              <a:spcAft>
                <a:spcPts val="1000"/>
              </a:spcAft>
            </a:pPr>
            <a:r>
              <a:rPr sz="2400" b="1">
                <a:solidFill>
                  <a:srgbClr val="38BDF8"/>
                </a:solidFill>
                <a:latin typeface="Pretendard"/>
              </a:rPr>
              <a:t>시각화</a:t>
            </a:r>
          </a:p>
          <a:p>
            <a:pPr algn="ctr">
              <a:spcAft>
                <a:spcPts val="0"/>
              </a:spcAft>
            </a:pPr>
            <a:r>
              <a:rPr sz="1400" b="0">
                <a:solidFill>
                  <a:srgbClr val="4A443B"/>
                </a:solidFill>
                <a:latin typeface="Pretendard"/>
              </a:rPr>
              <a:t>그래프/대시보드, 커뮤니티 템플릿, 전 세계 수만 개 기업 사용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6E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vib_paper_1920x1080_faf6e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2148840" cy="6858000"/>
          </a:xfrm>
          <a:prstGeom prst="rect">
            <a:avLst/>
          </a:prstGeom>
          <a:solidFill>
            <a:srgbClr val="F4EF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2136140" y="0"/>
            <a:ext cx="12700" cy="6858000"/>
          </a:xfrm>
          <a:prstGeom prst="rect">
            <a:avLst/>
          </a:prstGeom>
          <a:solidFill>
            <a:srgbClr val="DDD2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333756" y="1115568"/>
            <a:ext cx="100584" cy="100584"/>
          </a:xfrm>
          <a:prstGeom prst="ellipse">
            <a:avLst/>
          </a:prstGeom>
          <a:solidFill>
            <a:srgbClr val="97E4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66928" y="91440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문제</a:t>
            </a:r>
          </a:p>
        </p:txBody>
      </p:sp>
      <p:sp>
        <p:nvSpPr>
          <p:cNvPr id="7" name="Oval 6"/>
          <p:cNvSpPr/>
          <p:nvPr/>
        </p:nvSpPr>
        <p:spPr>
          <a:xfrm>
            <a:off x="333756" y="1618488"/>
            <a:ext cx="100584" cy="100584"/>
          </a:xfrm>
          <a:prstGeom prst="ellipse">
            <a:avLst/>
          </a:prstGeom>
          <a:solidFill>
            <a:srgbClr val="97E4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6928" y="141732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도구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09728" y="1993392"/>
            <a:ext cx="54864" cy="356616"/>
          </a:xfrm>
          <a:prstGeom prst="roundRect">
            <a:avLst/>
          </a:prstGeom>
          <a:solidFill>
            <a:srgbClr val="34D3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333756" y="2121408"/>
            <a:ext cx="100584" cy="100584"/>
          </a:xfrm>
          <a:prstGeom prst="ellipse">
            <a:avLst/>
          </a:prstGeom>
          <a:solidFill>
            <a:srgbClr val="34D3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6928" y="192024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2D2A24"/>
                </a:solidFill>
                <a:latin typeface="Pretendard"/>
              </a:rPr>
              <a:t>아키텍처</a:t>
            </a:r>
          </a:p>
        </p:txBody>
      </p:sp>
      <p:sp>
        <p:nvSpPr>
          <p:cNvPr id="12" name="Oval 11"/>
          <p:cNvSpPr/>
          <p:nvPr/>
        </p:nvSpPr>
        <p:spPr>
          <a:xfrm>
            <a:off x="333756" y="262432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66928" y="242316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구축</a:t>
            </a:r>
          </a:p>
        </p:txBody>
      </p:sp>
      <p:sp>
        <p:nvSpPr>
          <p:cNvPr id="14" name="Oval 13"/>
          <p:cNvSpPr/>
          <p:nvPr/>
        </p:nvSpPr>
        <p:spPr>
          <a:xfrm>
            <a:off x="333756" y="312724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66928" y="292608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메트릭</a:t>
            </a:r>
          </a:p>
        </p:txBody>
      </p:sp>
      <p:sp>
        <p:nvSpPr>
          <p:cNvPr id="16" name="Oval 15"/>
          <p:cNvSpPr/>
          <p:nvPr/>
        </p:nvSpPr>
        <p:spPr>
          <a:xfrm>
            <a:off x="333756" y="363016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66928" y="342900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대시보드</a:t>
            </a:r>
          </a:p>
        </p:txBody>
      </p:sp>
      <p:sp>
        <p:nvSpPr>
          <p:cNvPr id="18" name="Oval 17"/>
          <p:cNvSpPr/>
          <p:nvPr/>
        </p:nvSpPr>
        <p:spPr>
          <a:xfrm>
            <a:off x="333756" y="413308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66928" y="393192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알림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84048" y="5349240"/>
            <a:ext cx="1332280" cy="54864"/>
          </a:xfrm>
          <a:prstGeom prst="roundRect">
            <a:avLst/>
          </a:prstGeom>
          <a:solidFill>
            <a:srgbClr val="D5CF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384048" y="5349240"/>
            <a:ext cx="570977" cy="54864"/>
          </a:xfrm>
          <a:prstGeom prst="roundRect">
            <a:avLst/>
          </a:prstGeom>
          <a:solidFill>
            <a:srgbClr val="34D3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384048" y="5458968"/>
            <a:ext cx="13322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>
                <a:solidFill>
                  <a:srgbClr val="807466"/>
                </a:solidFill>
                <a:latin typeface="Pretendard"/>
              </a:rPr>
              <a:t>3 / 7</a:t>
            </a:r>
          </a:p>
        </p:txBody>
      </p:sp>
      <p:sp>
        <p:nvSpPr>
          <p:cNvPr id="23" name="Rectangle 22"/>
          <p:cNvSpPr/>
          <p:nvPr/>
        </p:nvSpPr>
        <p:spPr>
          <a:xfrm>
            <a:off x="0" y="0"/>
            <a:ext cx="12191695" cy="32004"/>
          </a:xfrm>
          <a:prstGeom prst="rect">
            <a:avLst/>
          </a:prstGeom>
          <a:solidFill>
            <a:srgbClr val="AAE8C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2148840" y="411480"/>
            <a:ext cx="1004285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2D2A24"/>
                </a:solidFill>
                <a:latin typeface="Pretendard"/>
              </a:rPr>
              <a:t>모니터링 데이터 흐름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506364" y="1261872"/>
            <a:ext cx="3327806" cy="45720"/>
          </a:xfrm>
          <a:prstGeom prst="roundRect">
            <a:avLst/>
          </a:prstGeom>
          <a:solidFill>
            <a:srgbClr val="34D3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6" name="Connector 25"/>
          <p:cNvCxnSpPr/>
          <p:nvPr/>
        </p:nvCxnSpPr>
        <p:spPr>
          <a:xfrm>
            <a:off x="2880360" y="3314700"/>
            <a:ext cx="8579815" cy="0"/>
          </a:xfrm>
          <a:prstGeom prst="line">
            <a:avLst/>
          </a:prstGeom>
          <a:ln w="31750">
            <a:solidFill>
              <a:srgbClr val="83E1B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/>
        </p:nvSpPr>
        <p:spPr>
          <a:xfrm>
            <a:off x="3084156" y="2994660"/>
            <a:ext cx="640080" cy="640080"/>
          </a:xfrm>
          <a:prstGeom prst="ellipse">
            <a:avLst/>
          </a:prstGeom>
          <a:solidFill>
            <a:srgbClr val="34D3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2000" b="1">
                <a:solidFill>
                  <a:srgbClr val="FAF6E9"/>
                </a:solidFill>
              </a:rPr>
              <a:t>1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286000" y="3771900"/>
            <a:ext cx="2236393" cy="914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0">
                <a:solidFill>
                  <a:srgbClr val="4A443B"/>
                </a:solidFill>
                <a:latin typeface="Pretendard"/>
              </a:rPr>
              <a:t>node_exporter가 시스템 메트릭을 HTTP 노출 (9100)</a:t>
            </a:r>
          </a:p>
        </p:txBody>
      </p:sp>
      <p:sp>
        <p:nvSpPr>
          <p:cNvPr id="29" name="Oval 28"/>
          <p:cNvSpPr/>
          <p:nvPr/>
        </p:nvSpPr>
        <p:spPr>
          <a:xfrm>
            <a:off x="5594869" y="2994660"/>
            <a:ext cx="640080" cy="640080"/>
          </a:xfrm>
          <a:prstGeom prst="ellipse">
            <a:avLst/>
          </a:prstGeom>
          <a:solidFill>
            <a:srgbClr val="34D3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2000" b="1">
                <a:solidFill>
                  <a:srgbClr val="FAF6E9"/>
                </a:solidFill>
              </a:rPr>
              <a:t>2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796713" y="3771900"/>
            <a:ext cx="2236393" cy="914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0">
                <a:solidFill>
                  <a:srgbClr val="4A443B"/>
                </a:solidFill>
                <a:latin typeface="Pretendard"/>
              </a:rPr>
              <a:t>Prometheus가 주기적으로 pull하여 시계열 DB 저장 (9090)</a:t>
            </a:r>
          </a:p>
        </p:txBody>
      </p:sp>
      <p:sp>
        <p:nvSpPr>
          <p:cNvPr id="31" name="Oval 30"/>
          <p:cNvSpPr/>
          <p:nvPr/>
        </p:nvSpPr>
        <p:spPr>
          <a:xfrm>
            <a:off x="8105582" y="2994660"/>
            <a:ext cx="640080" cy="640080"/>
          </a:xfrm>
          <a:prstGeom prst="ellipse">
            <a:avLst/>
          </a:prstGeom>
          <a:solidFill>
            <a:srgbClr val="34D3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2000" b="1">
                <a:solidFill>
                  <a:srgbClr val="FAF6E9"/>
                </a:solidFill>
              </a:rPr>
              <a:t>3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307426" y="3771900"/>
            <a:ext cx="2236393" cy="914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0">
                <a:solidFill>
                  <a:srgbClr val="4A443B"/>
                </a:solidFill>
                <a:latin typeface="Pretendard"/>
              </a:rPr>
              <a:t>Grafana가 Prometheus 쿼리로 대시보드 시각화 (3000)</a:t>
            </a:r>
          </a:p>
        </p:txBody>
      </p:sp>
      <p:sp>
        <p:nvSpPr>
          <p:cNvPr id="33" name="Oval 32"/>
          <p:cNvSpPr/>
          <p:nvPr/>
        </p:nvSpPr>
        <p:spPr>
          <a:xfrm>
            <a:off x="10616295" y="2994660"/>
            <a:ext cx="640080" cy="640080"/>
          </a:xfrm>
          <a:prstGeom prst="ellipse">
            <a:avLst/>
          </a:prstGeom>
          <a:solidFill>
            <a:srgbClr val="34D3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2000" b="1">
                <a:solidFill>
                  <a:srgbClr val="FAF6E9"/>
                </a:solidFill>
              </a:rPr>
              <a:t>4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9818139" y="3771900"/>
            <a:ext cx="2236393" cy="914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0">
                <a:solidFill>
                  <a:srgbClr val="4A443B"/>
                </a:solidFill>
                <a:latin typeface="Pretendard"/>
              </a:rPr>
              <a:t>Alertmanager가 임계치 초과 시 Discord/Slack 알림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6E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vib_paper_1920x1080_faf6e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2148840" cy="6858000"/>
          </a:xfrm>
          <a:prstGeom prst="rect">
            <a:avLst/>
          </a:prstGeom>
          <a:solidFill>
            <a:srgbClr val="F4EF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2136140" y="0"/>
            <a:ext cx="12700" cy="6858000"/>
          </a:xfrm>
          <a:prstGeom prst="rect">
            <a:avLst/>
          </a:prstGeom>
          <a:solidFill>
            <a:srgbClr val="DDD2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333756" y="1115568"/>
            <a:ext cx="100584" cy="100584"/>
          </a:xfrm>
          <a:prstGeom prst="ellipse">
            <a:avLst/>
          </a:prstGeom>
          <a:solidFill>
            <a:srgbClr val="97E4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66928" y="91440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문제</a:t>
            </a:r>
          </a:p>
        </p:txBody>
      </p:sp>
      <p:sp>
        <p:nvSpPr>
          <p:cNvPr id="7" name="Oval 6"/>
          <p:cNvSpPr/>
          <p:nvPr/>
        </p:nvSpPr>
        <p:spPr>
          <a:xfrm>
            <a:off x="333756" y="1618488"/>
            <a:ext cx="100584" cy="100584"/>
          </a:xfrm>
          <a:prstGeom prst="ellipse">
            <a:avLst/>
          </a:prstGeom>
          <a:solidFill>
            <a:srgbClr val="97E4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6928" y="141732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도구</a:t>
            </a:r>
          </a:p>
        </p:txBody>
      </p:sp>
      <p:sp>
        <p:nvSpPr>
          <p:cNvPr id="9" name="Oval 8"/>
          <p:cNvSpPr/>
          <p:nvPr/>
        </p:nvSpPr>
        <p:spPr>
          <a:xfrm>
            <a:off x="333756" y="2121408"/>
            <a:ext cx="100584" cy="100584"/>
          </a:xfrm>
          <a:prstGeom prst="ellipse">
            <a:avLst/>
          </a:prstGeom>
          <a:solidFill>
            <a:srgbClr val="97E4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66928" y="192024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아키텍처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9728" y="2496312"/>
            <a:ext cx="54864" cy="356616"/>
          </a:xfrm>
          <a:prstGeom prst="roundRect">
            <a:avLst/>
          </a:prstGeom>
          <a:solidFill>
            <a:srgbClr val="34D3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333756" y="2624328"/>
            <a:ext cx="100584" cy="100584"/>
          </a:xfrm>
          <a:prstGeom prst="ellipse">
            <a:avLst/>
          </a:prstGeom>
          <a:solidFill>
            <a:srgbClr val="34D3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66928" y="242316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2D2A24"/>
                </a:solidFill>
                <a:latin typeface="Pretendard"/>
              </a:rPr>
              <a:t>구축</a:t>
            </a:r>
          </a:p>
        </p:txBody>
      </p:sp>
      <p:sp>
        <p:nvSpPr>
          <p:cNvPr id="14" name="Oval 13"/>
          <p:cNvSpPr/>
          <p:nvPr/>
        </p:nvSpPr>
        <p:spPr>
          <a:xfrm>
            <a:off x="333756" y="312724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66928" y="292608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메트릭</a:t>
            </a:r>
          </a:p>
        </p:txBody>
      </p:sp>
      <p:sp>
        <p:nvSpPr>
          <p:cNvPr id="16" name="Oval 15"/>
          <p:cNvSpPr/>
          <p:nvPr/>
        </p:nvSpPr>
        <p:spPr>
          <a:xfrm>
            <a:off x="333756" y="363016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66928" y="342900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대시보드</a:t>
            </a:r>
          </a:p>
        </p:txBody>
      </p:sp>
      <p:sp>
        <p:nvSpPr>
          <p:cNvPr id="18" name="Oval 17"/>
          <p:cNvSpPr/>
          <p:nvPr/>
        </p:nvSpPr>
        <p:spPr>
          <a:xfrm>
            <a:off x="333756" y="413308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66928" y="393192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알림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84048" y="5349240"/>
            <a:ext cx="1332280" cy="54864"/>
          </a:xfrm>
          <a:prstGeom prst="roundRect">
            <a:avLst/>
          </a:prstGeom>
          <a:solidFill>
            <a:srgbClr val="D5CF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384048" y="5349240"/>
            <a:ext cx="761302" cy="54864"/>
          </a:xfrm>
          <a:prstGeom prst="roundRect">
            <a:avLst/>
          </a:prstGeom>
          <a:solidFill>
            <a:srgbClr val="34D3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384048" y="5458968"/>
            <a:ext cx="13322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>
                <a:solidFill>
                  <a:srgbClr val="807466"/>
                </a:solidFill>
                <a:latin typeface="Pretendard"/>
              </a:rPr>
              <a:t>4 / 7</a:t>
            </a:r>
          </a:p>
        </p:txBody>
      </p:sp>
      <p:sp>
        <p:nvSpPr>
          <p:cNvPr id="23" name="Rectangle 22"/>
          <p:cNvSpPr/>
          <p:nvPr/>
        </p:nvSpPr>
        <p:spPr>
          <a:xfrm>
            <a:off x="0" y="0"/>
            <a:ext cx="12191695" cy="32004"/>
          </a:xfrm>
          <a:prstGeom prst="rect">
            <a:avLst/>
          </a:prstGeom>
          <a:solidFill>
            <a:srgbClr val="AAE8C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2148840" y="411480"/>
            <a:ext cx="1004285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2D2A24"/>
                </a:solidFill>
                <a:latin typeface="Pretendard"/>
              </a:rPr>
              <a:t>docker-compose 서비스 정의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4652200" y="1261872"/>
            <a:ext cx="5036134" cy="45720"/>
          </a:xfrm>
          <a:prstGeom prst="roundRect">
            <a:avLst/>
          </a:prstGeom>
          <a:solidFill>
            <a:srgbClr val="34D3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3107561" y="1839214"/>
            <a:ext cx="8235141" cy="4157980"/>
          </a:xfrm>
          <a:prstGeom prst="roundRect">
            <a:avLst/>
          </a:prstGeom>
          <a:solidFill>
            <a:srgbClr val="BBB8A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3052697" y="1784350"/>
            <a:ext cx="8235141" cy="4157980"/>
          </a:xfrm>
          <a:prstGeom prst="roundRect">
            <a:avLst/>
          </a:prstGeom>
          <a:solidFill>
            <a:srgbClr val="F0EAD8"/>
          </a:solidFill>
          <a:ln w="15875">
            <a:solidFill>
              <a:srgbClr val="DDD2B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3327017" y="2058670"/>
            <a:ext cx="7686501" cy="36093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>
                <a:solidFill>
                  <a:srgbClr val="807466"/>
                </a:solidFill>
                <a:latin typeface="Pretendard"/>
              </a:rPr>
              <a:t># docker-compose.yml (요약)</a:t>
            </a:r>
          </a:p>
          <a:p>
            <a:pPr algn="l"/>
            <a:r>
              <a:rPr sz="1400">
                <a:solidFill>
                  <a:srgbClr val="3D362C"/>
                </a:solidFill>
                <a:latin typeface="Consolas"/>
              </a:rPr>
              <a:t>services:</a:t>
            </a:r>
          </a:p>
          <a:p>
            <a:pPr algn="l"/>
            <a:r>
              <a:rPr sz="1400">
                <a:solidFill>
                  <a:srgbClr val="3D362C"/>
                </a:solidFill>
                <a:latin typeface="Consolas"/>
              </a:rPr>
              <a:t>  prometheus:</a:t>
            </a:r>
          </a:p>
          <a:p>
            <a:pPr algn="l"/>
            <a:r>
              <a:rPr sz="1400">
                <a:solidFill>
                  <a:srgbClr val="3D362C"/>
                </a:solidFill>
                <a:latin typeface="Consolas"/>
              </a:rPr>
              <a:t>    image: prom/prometheus</a:t>
            </a:r>
          </a:p>
          <a:p>
            <a:pPr algn="l"/>
            <a:r>
              <a:rPr sz="1400">
                <a:solidFill>
                  <a:srgbClr val="3D362C"/>
                </a:solidFill>
                <a:latin typeface="Consolas"/>
              </a:rPr>
              <a:t>    ports: ["9090:9090"]</a:t>
            </a:r>
          </a:p>
          <a:p>
            <a:pPr algn="l"/>
            <a:r>
              <a:rPr sz="1400">
                <a:solidFill>
                  <a:srgbClr val="3D362C"/>
                </a:solidFill>
                <a:latin typeface="Consolas"/>
              </a:rPr>
              <a:t>    volumes: ['./prometheus.yml:/etc/prometheus/prometheus.yml']</a:t>
            </a:r>
          </a:p>
          <a:p>
            <a:pPr algn="l"/>
            <a:r>
              <a:rPr sz="1400">
                <a:solidFill>
                  <a:srgbClr val="3D362C"/>
                </a:solidFill>
                <a:latin typeface="Consolas"/>
              </a:rPr>
              <a:t> </a:t>
            </a:r>
          </a:p>
          <a:p>
            <a:pPr algn="l"/>
            <a:r>
              <a:rPr sz="1400">
                <a:solidFill>
                  <a:srgbClr val="3D362C"/>
                </a:solidFill>
                <a:latin typeface="Consolas"/>
              </a:rPr>
              <a:t>  grafana:</a:t>
            </a:r>
          </a:p>
          <a:p>
            <a:pPr algn="l"/>
            <a:r>
              <a:rPr sz="1400">
                <a:solidFill>
                  <a:srgbClr val="3D362C"/>
                </a:solidFill>
                <a:latin typeface="Consolas"/>
              </a:rPr>
              <a:t>    image: grafana/grafana</a:t>
            </a:r>
          </a:p>
          <a:p>
            <a:pPr algn="l"/>
            <a:r>
              <a:rPr sz="1400">
                <a:solidFill>
                  <a:srgbClr val="3D362C"/>
                </a:solidFill>
                <a:latin typeface="Consolas"/>
              </a:rPr>
              <a:t>    ports: ["3000:3000"]</a:t>
            </a:r>
          </a:p>
          <a:p>
            <a:pPr algn="l"/>
            <a:r>
              <a:rPr sz="1400">
                <a:solidFill>
                  <a:srgbClr val="3D362C"/>
                </a:solidFill>
                <a:latin typeface="Consolas"/>
              </a:rPr>
              <a:t> </a:t>
            </a:r>
          </a:p>
          <a:p>
            <a:pPr algn="l"/>
            <a:r>
              <a:rPr sz="1400">
                <a:solidFill>
                  <a:srgbClr val="3D362C"/>
                </a:solidFill>
                <a:latin typeface="Consolas"/>
              </a:rPr>
              <a:t>  node_exporter:</a:t>
            </a:r>
          </a:p>
          <a:p>
            <a:pPr algn="l"/>
            <a:r>
              <a:rPr sz="1400">
                <a:solidFill>
                  <a:srgbClr val="3D362C"/>
                </a:solidFill>
                <a:latin typeface="Consolas"/>
              </a:rPr>
              <a:t>    image: prom/node-exporter</a:t>
            </a:r>
          </a:p>
          <a:p>
            <a:pPr algn="l"/>
            <a:r>
              <a:rPr sz="1400">
                <a:solidFill>
                  <a:srgbClr val="3D362C"/>
                </a:solidFill>
                <a:latin typeface="Consolas"/>
              </a:rPr>
              <a:t>    ports: ["9100:9100"]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6E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vib_paper_1920x1080_faf6e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2148840" cy="6858000"/>
          </a:xfrm>
          <a:prstGeom prst="rect">
            <a:avLst/>
          </a:prstGeom>
          <a:solidFill>
            <a:srgbClr val="F4EF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2136140" y="0"/>
            <a:ext cx="12700" cy="6858000"/>
          </a:xfrm>
          <a:prstGeom prst="rect">
            <a:avLst/>
          </a:prstGeom>
          <a:solidFill>
            <a:srgbClr val="DDD2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333756" y="1115568"/>
            <a:ext cx="100584" cy="100584"/>
          </a:xfrm>
          <a:prstGeom prst="ellipse">
            <a:avLst/>
          </a:prstGeom>
          <a:solidFill>
            <a:srgbClr val="97E4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66928" y="91440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문제</a:t>
            </a:r>
          </a:p>
        </p:txBody>
      </p:sp>
      <p:sp>
        <p:nvSpPr>
          <p:cNvPr id="7" name="Oval 6"/>
          <p:cNvSpPr/>
          <p:nvPr/>
        </p:nvSpPr>
        <p:spPr>
          <a:xfrm>
            <a:off x="333756" y="1618488"/>
            <a:ext cx="100584" cy="100584"/>
          </a:xfrm>
          <a:prstGeom prst="ellipse">
            <a:avLst/>
          </a:prstGeom>
          <a:solidFill>
            <a:srgbClr val="97E4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6928" y="141732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도구</a:t>
            </a:r>
          </a:p>
        </p:txBody>
      </p:sp>
      <p:sp>
        <p:nvSpPr>
          <p:cNvPr id="9" name="Oval 8"/>
          <p:cNvSpPr/>
          <p:nvPr/>
        </p:nvSpPr>
        <p:spPr>
          <a:xfrm>
            <a:off x="333756" y="2121408"/>
            <a:ext cx="100584" cy="100584"/>
          </a:xfrm>
          <a:prstGeom prst="ellipse">
            <a:avLst/>
          </a:prstGeom>
          <a:solidFill>
            <a:srgbClr val="97E4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66928" y="192024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아키텍처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9728" y="2496312"/>
            <a:ext cx="54864" cy="356616"/>
          </a:xfrm>
          <a:prstGeom prst="roundRect">
            <a:avLst/>
          </a:prstGeom>
          <a:solidFill>
            <a:srgbClr val="34D3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333756" y="2624328"/>
            <a:ext cx="100584" cy="100584"/>
          </a:xfrm>
          <a:prstGeom prst="ellipse">
            <a:avLst/>
          </a:prstGeom>
          <a:solidFill>
            <a:srgbClr val="34D3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66928" y="242316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2D2A24"/>
                </a:solidFill>
                <a:latin typeface="Pretendard"/>
              </a:rPr>
              <a:t>구축</a:t>
            </a:r>
          </a:p>
        </p:txBody>
      </p:sp>
      <p:sp>
        <p:nvSpPr>
          <p:cNvPr id="14" name="Oval 13"/>
          <p:cNvSpPr/>
          <p:nvPr/>
        </p:nvSpPr>
        <p:spPr>
          <a:xfrm>
            <a:off x="333756" y="312724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66928" y="292608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메트릭</a:t>
            </a:r>
          </a:p>
        </p:txBody>
      </p:sp>
      <p:sp>
        <p:nvSpPr>
          <p:cNvPr id="16" name="Oval 15"/>
          <p:cNvSpPr/>
          <p:nvPr/>
        </p:nvSpPr>
        <p:spPr>
          <a:xfrm>
            <a:off x="333756" y="363016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66928" y="342900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대시보드</a:t>
            </a:r>
          </a:p>
        </p:txBody>
      </p:sp>
      <p:sp>
        <p:nvSpPr>
          <p:cNvPr id="18" name="Oval 17"/>
          <p:cNvSpPr/>
          <p:nvPr/>
        </p:nvSpPr>
        <p:spPr>
          <a:xfrm>
            <a:off x="333756" y="413308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66928" y="393192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알림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84048" y="5349240"/>
            <a:ext cx="1332280" cy="54864"/>
          </a:xfrm>
          <a:prstGeom prst="roundRect">
            <a:avLst/>
          </a:prstGeom>
          <a:solidFill>
            <a:srgbClr val="D5CF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384048" y="5349240"/>
            <a:ext cx="761302" cy="54864"/>
          </a:xfrm>
          <a:prstGeom prst="roundRect">
            <a:avLst/>
          </a:prstGeom>
          <a:solidFill>
            <a:srgbClr val="34D3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384048" y="5458968"/>
            <a:ext cx="13322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>
                <a:solidFill>
                  <a:srgbClr val="807466"/>
                </a:solidFill>
                <a:latin typeface="Pretendard"/>
              </a:rPr>
              <a:t>4 / 7</a:t>
            </a:r>
          </a:p>
        </p:txBody>
      </p:sp>
      <p:sp>
        <p:nvSpPr>
          <p:cNvPr id="23" name="Rectangle 22"/>
          <p:cNvSpPr/>
          <p:nvPr/>
        </p:nvSpPr>
        <p:spPr>
          <a:xfrm>
            <a:off x="0" y="0"/>
            <a:ext cx="12191695" cy="32004"/>
          </a:xfrm>
          <a:prstGeom prst="rect">
            <a:avLst/>
          </a:prstGeom>
          <a:solidFill>
            <a:srgbClr val="AAE8C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2148840" y="411480"/>
            <a:ext cx="1004285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2D2A24"/>
                </a:solidFill>
                <a:latin typeface="Pretendard"/>
              </a:rPr>
              <a:t>prometheus.yml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714352" y="1261872"/>
            <a:ext cx="2911830" cy="45720"/>
          </a:xfrm>
          <a:prstGeom prst="roundRect">
            <a:avLst/>
          </a:prstGeom>
          <a:solidFill>
            <a:srgbClr val="34D3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3107561" y="1986534"/>
            <a:ext cx="8235141" cy="3863340"/>
          </a:xfrm>
          <a:prstGeom prst="roundRect">
            <a:avLst/>
          </a:prstGeom>
          <a:solidFill>
            <a:srgbClr val="BBB8A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3052697" y="1931670"/>
            <a:ext cx="8235141" cy="3863340"/>
          </a:xfrm>
          <a:prstGeom prst="roundRect">
            <a:avLst/>
          </a:prstGeom>
          <a:solidFill>
            <a:srgbClr val="F0EAD8"/>
          </a:solidFill>
          <a:ln w="15875">
            <a:solidFill>
              <a:srgbClr val="DDD2B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3327017" y="2205990"/>
            <a:ext cx="7686501" cy="33147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>
                <a:solidFill>
                  <a:srgbClr val="3D362C"/>
                </a:solidFill>
                <a:latin typeface="Consolas"/>
              </a:rPr>
              <a:t>global:</a:t>
            </a:r>
          </a:p>
          <a:p>
            <a:pPr algn="l"/>
            <a:r>
              <a:rPr sz="2000">
                <a:solidFill>
                  <a:srgbClr val="3D362C"/>
                </a:solidFill>
                <a:latin typeface="Pretendard"/>
              </a:rPr>
              <a:t>  scrape_interval: 15s   # 기본 15초, 실시간 필요 시 5s</a:t>
            </a:r>
          </a:p>
          <a:p>
            <a:pPr algn="l"/>
            <a:r>
              <a:rPr sz="2000">
                <a:solidFill>
                  <a:srgbClr val="3D362C"/>
                </a:solidFill>
                <a:latin typeface="Consolas"/>
              </a:rPr>
              <a:t> </a:t>
            </a:r>
          </a:p>
          <a:p>
            <a:pPr algn="l"/>
            <a:r>
              <a:rPr sz="2000">
                <a:solidFill>
                  <a:srgbClr val="3D362C"/>
                </a:solidFill>
                <a:latin typeface="Consolas"/>
              </a:rPr>
              <a:t>scrape_configs:</a:t>
            </a:r>
          </a:p>
          <a:p>
            <a:pPr algn="l"/>
            <a:r>
              <a:rPr sz="2000">
                <a:solidFill>
                  <a:srgbClr val="3D362C"/>
                </a:solidFill>
                <a:latin typeface="Consolas"/>
              </a:rPr>
              <a:t>  - job_name: 'node'</a:t>
            </a:r>
          </a:p>
          <a:p>
            <a:pPr algn="l"/>
            <a:r>
              <a:rPr sz="2000">
                <a:solidFill>
                  <a:srgbClr val="3D362C"/>
                </a:solidFill>
                <a:latin typeface="Consolas"/>
              </a:rPr>
              <a:t>    static_configs:</a:t>
            </a:r>
          </a:p>
          <a:p>
            <a:pPr algn="l"/>
            <a:r>
              <a:rPr sz="2000">
                <a:solidFill>
                  <a:srgbClr val="3D362C"/>
                </a:solidFill>
                <a:latin typeface="Consolas"/>
              </a:rPr>
              <a:t>      - targets: ['localhost:9100']</a:t>
            </a:r>
          </a:p>
          <a:p>
            <a:pPr algn="l"/>
            <a:r>
              <a:rPr sz="2000">
                <a:solidFill>
                  <a:srgbClr val="807466"/>
                </a:solidFill>
                <a:latin typeface="Pretendard"/>
              </a:rPr>
              <a:t>        # 다중 서버: 타겟 추가만 하면 됨</a:t>
            </a:r>
          </a:p>
          <a:p>
            <a:pPr algn="l"/>
            <a:r>
              <a:rPr sz="2000">
                <a:solidFill>
                  <a:srgbClr val="3D362C"/>
                </a:solidFill>
                <a:latin typeface="Consolas"/>
              </a:rPr>
              <a:t>      - targets: ['worker2:9100']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6E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vib_paper_1920x1080_faf6e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2148840" cy="6858000"/>
          </a:xfrm>
          <a:prstGeom prst="rect">
            <a:avLst/>
          </a:prstGeom>
          <a:solidFill>
            <a:srgbClr val="F4EF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2136140" y="0"/>
            <a:ext cx="12700" cy="6858000"/>
          </a:xfrm>
          <a:prstGeom prst="rect">
            <a:avLst/>
          </a:prstGeom>
          <a:solidFill>
            <a:srgbClr val="DDD2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333756" y="1115568"/>
            <a:ext cx="100584" cy="100584"/>
          </a:xfrm>
          <a:prstGeom prst="ellipse">
            <a:avLst/>
          </a:prstGeom>
          <a:solidFill>
            <a:srgbClr val="97E4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66928" y="91440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문제</a:t>
            </a:r>
          </a:p>
        </p:txBody>
      </p:sp>
      <p:sp>
        <p:nvSpPr>
          <p:cNvPr id="7" name="Oval 6"/>
          <p:cNvSpPr/>
          <p:nvPr/>
        </p:nvSpPr>
        <p:spPr>
          <a:xfrm>
            <a:off x="333756" y="1618488"/>
            <a:ext cx="100584" cy="100584"/>
          </a:xfrm>
          <a:prstGeom prst="ellipse">
            <a:avLst/>
          </a:prstGeom>
          <a:solidFill>
            <a:srgbClr val="97E4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6928" y="141732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도구</a:t>
            </a:r>
          </a:p>
        </p:txBody>
      </p:sp>
      <p:sp>
        <p:nvSpPr>
          <p:cNvPr id="9" name="Oval 8"/>
          <p:cNvSpPr/>
          <p:nvPr/>
        </p:nvSpPr>
        <p:spPr>
          <a:xfrm>
            <a:off x="333756" y="2121408"/>
            <a:ext cx="100584" cy="100584"/>
          </a:xfrm>
          <a:prstGeom prst="ellipse">
            <a:avLst/>
          </a:prstGeom>
          <a:solidFill>
            <a:srgbClr val="97E4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66928" y="192024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아키텍처</a:t>
            </a:r>
          </a:p>
        </p:txBody>
      </p:sp>
      <p:sp>
        <p:nvSpPr>
          <p:cNvPr id="11" name="Oval 10"/>
          <p:cNvSpPr/>
          <p:nvPr/>
        </p:nvSpPr>
        <p:spPr>
          <a:xfrm>
            <a:off x="333756" y="2624328"/>
            <a:ext cx="100584" cy="100584"/>
          </a:xfrm>
          <a:prstGeom prst="ellipse">
            <a:avLst/>
          </a:prstGeom>
          <a:solidFill>
            <a:srgbClr val="97E4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66928" y="242316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구축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09728" y="2999232"/>
            <a:ext cx="54864" cy="356616"/>
          </a:xfrm>
          <a:prstGeom prst="roundRect">
            <a:avLst/>
          </a:prstGeom>
          <a:solidFill>
            <a:srgbClr val="34D3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333756" y="3127248"/>
            <a:ext cx="100584" cy="100584"/>
          </a:xfrm>
          <a:prstGeom prst="ellipse">
            <a:avLst/>
          </a:prstGeom>
          <a:solidFill>
            <a:srgbClr val="34D3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66928" y="292608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2D2A24"/>
                </a:solidFill>
                <a:latin typeface="Pretendard"/>
              </a:rPr>
              <a:t>메트릭</a:t>
            </a:r>
          </a:p>
        </p:txBody>
      </p:sp>
      <p:sp>
        <p:nvSpPr>
          <p:cNvPr id="16" name="Oval 15"/>
          <p:cNvSpPr/>
          <p:nvPr/>
        </p:nvSpPr>
        <p:spPr>
          <a:xfrm>
            <a:off x="333756" y="363016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66928" y="342900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대시보드</a:t>
            </a:r>
          </a:p>
        </p:txBody>
      </p:sp>
      <p:sp>
        <p:nvSpPr>
          <p:cNvPr id="18" name="Oval 17"/>
          <p:cNvSpPr/>
          <p:nvPr/>
        </p:nvSpPr>
        <p:spPr>
          <a:xfrm>
            <a:off x="333756" y="413308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66928" y="393192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알림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84048" y="5349240"/>
            <a:ext cx="1332280" cy="54864"/>
          </a:xfrm>
          <a:prstGeom prst="roundRect">
            <a:avLst/>
          </a:prstGeom>
          <a:solidFill>
            <a:srgbClr val="D5CF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384048" y="5349240"/>
            <a:ext cx="951628" cy="54864"/>
          </a:xfrm>
          <a:prstGeom prst="roundRect">
            <a:avLst/>
          </a:prstGeom>
          <a:solidFill>
            <a:srgbClr val="34D3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384048" y="5458968"/>
            <a:ext cx="13322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>
                <a:solidFill>
                  <a:srgbClr val="807466"/>
                </a:solidFill>
                <a:latin typeface="Pretendard"/>
              </a:rPr>
              <a:t>5 / 7</a:t>
            </a:r>
          </a:p>
        </p:txBody>
      </p:sp>
      <p:sp>
        <p:nvSpPr>
          <p:cNvPr id="23" name="Rectangle 22"/>
          <p:cNvSpPr/>
          <p:nvPr/>
        </p:nvSpPr>
        <p:spPr>
          <a:xfrm>
            <a:off x="0" y="0"/>
            <a:ext cx="12191695" cy="32004"/>
          </a:xfrm>
          <a:prstGeom prst="rect">
            <a:avLst/>
          </a:prstGeom>
          <a:solidFill>
            <a:srgbClr val="AAE8C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2148840" y="411480"/>
            <a:ext cx="1004285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2D2A24"/>
                </a:solidFill>
                <a:latin typeface="Pretendard"/>
              </a:rPr>
              <a:t>node_exporter 수집 메트릭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4890478" y="1261872"/>
            <a:ext cx="4559579" cy="45720"/>
          </a:xfrm>
          <a:prstGeom prst="roundRect">
            <a:avLst/>
          </a:prstGeom>
          <a:solidFill>
            <a:srgbClr val="34D3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3308418" y="1609344"/>
            <a:ext cx="7833426" cy="4069080"/>
          </a:xfrm>
          <a:prstGeom prst="roundRect">
            <a:avLst/>
          </a:prstGeom>
          <a:solidFill>
            <a:srgbClr val="BBB8A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3253554" y="1554480"/>
            <a:ext cx="7833426" cy="4069080"/>
          </a:xfrm>
          <a:prstGeom prst="roundRect">
            <a:avLst/>
          </a:prstGeom>
          <a:solidFill>
            <a:srgbClr val="F0EAD8"/>
          </a:solidFill>
          <a:ln w="12700">
            <a:solidFill>
              <a:srgbClr val="DDD2B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3363282" y="1691640"/>
            <a:ext cx="82296" cy="3794760"/>
          </a:xfrm>
          <a:prstGeom prst="roundRect">
            <a:avLst/>
          </a:prstGeom>
          <a:solidFill>
            <a:srgbClr val="34D3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3665034" y="1554480"/>
            <a:ext cx="7147626" cy="4069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1600"/>
              </a:spcAft>
            </a:pPr>
            <a:r>
              <a:rPr sz="2200">
                <a:solidFill>
                  <a:srgbClr val="34D399"/>
                </a:solidFill>
                <a:latin typeface="Pretendard"/>
              </a:rPr>
              <a:t>•  </a:t>
            </a:r>
            <a:r>
              <a:rPr sz="2200">
                <a:solidFill>
                  <a:srgbClr val="2D2A24"/>
                </a:solidFill>
                <a:latin typeface="Pretendard"/>
              </a:rPr>
              <a:t>CPU 사용률 (코어별)</a:t>
            </a:r>
          </a:p>
          <a:p>
            <a:pPr algn="l">
              <a:spcAft>
                <a:spcPts val="1600"/>
              </a:spcAft>
            </a:pPr>
            <a:r>
              <a:rPr sz="2200">
                <a:solidFill>
                  <a:srgbClr val="34D399"/>
                </a:solidFill>
                <a:latin typeface="Pretendard"/>
              </a:rPr>
              <a:t>•  </a:t>
            </a:r>
            <a:r>
              <a:rPr sz="2200">
                <a:solidFill>
                  <a:srgbClr val="2D2A24"/>
                </a:solidFill>
                <a:latin typeface="Pretendard"/>
              </a:rPr>
              <a:t>메모리 사용량 + 스왑</a:t>
            </a:r>
          </a:p>
          <a:p>
            <a:pPr algn="l">
              <a:spcAft>
                <a:spcPts val="1600"/>
              </a:spcAft>
            </a:pPr>
            <a:r>
              <a:rPr sz="2200">
                <a:solidFill>
                  <a:srgbClr val="34D399"/>
                </a:solidFill>
                <a:latin typeface="Pretendard"/>
              </a:rPr>
              <a:t>•  </a:t>
            </a:r>
            <a:r>
              <a:rPr sz="2200">
                <a:solidFill>
                  <a:srgbClr val="2D2A24"/>
                </a:solidFill>
                <a:latin typeface="Pretendard"/>
              </a:rPr>
              <a:t>디스크 여유 공간 (파일시스템별)</a:t>
            </a:r>
          </a:p>
          <a:p>
            <a:pPr algn="l">
              <a:spcAft>
                <a:spcPts val="1600"/>
              </a:spcAft>
            </a:pPr>
            <a:r>
              <a:rPr sz="2200">
                <a:solidFill>
                  <a:srgbClr val="34D399"/>
                </a:solidFill>
                <a:latin typeface="Pretendard"/>
              </a:rPr>
              <a:t>•  </a:t>
            </a:r>
            <a:r>
              <a:rPr sz="2200">
                <a:solidFill>
                  <a:srgbClr val="2D2A24"/>
                </a:solidFill>
                <a:latin typeface="Pretendard"/>
              </a:rPr>
              <a:t>네트워크 트래픽 (수신/송신)</a:t>
            </a:r>
          </a:p>
          <a:p>
            <a:pPr algn="l">
              <a:spcAft>
                <a:spcPts val="1600"/>
              </a:spcAft>
            </a:pPr>
            <a:r>
              <a:rPr sz="2200">
                <a:solidFill>
                  <a:srgbClr val="34D399"/>
                </a:solidFill>
                <a:latin typeface="Pretendard"/>
              </a:rPr>
              <a:t>•  </a:t>
            </a:r>
            <a:r>
              <a:rPr sz="2200">
                <a:solidFill>
                  <a:srgbClr val="2D2A24"/>
                </a:solidFill>
                <a:latin typeface="Pretendard"/>
              </a:rPr>
              <a:t>로드 평균값</a:t>
            </a:r>
          </a:p>
          <a:p>
            <a:pPr algn="l">
              <a:spcAft>
                <a:spcPts val="1600"/>
              </a:spcAft>
            </a:pPr>
            <a:r>
              <a:rPr sz="2200">
                <a:solidFill>
                  <a:srgbClr val="34D399"/>
                </a:solidFill>
                <a:latin typeface="Pretendard"/>
              </a:rPr>
              <a:t>•  </a:t>
            </a:r>
            <a:r>
              <a:rPr sz="2200">
                <a:solidFill>
                  <a:srgbClr val="2D2A24"/>
                </a:solidFill>
                <a:latin typeface="Pretendard"/>
              </a:rPr>
              <a:t>수백 개 메트릭이 자동 수집 — 스크립트 불필요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6E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vib_paper_1920x1080_faf6e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2148840" cy="6858000"/>
          </a:xfrm>
          <a:prstGeom prst="rect">
            <a:avLst/>
          </a:prstGeom>
          <a:solidFill>
            <a:srgbClr val="F4EF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2136140" y="0"/>
            <a:ext cx="12700" cy="6858000"/>
          </a:xfrm>
          <a:prstGeom prst="rect">
            <a:avLst/>
          </a:prstGeom>
          <a:solidFill>
            <a:srgbClr val="DDD2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333756" y="1115568"/>
            <a:ext cx="100584" cy="100584"/>
          </a:xfrm>
          <a:prstGeom prst="ellipse">
            <a:avLst/>
          </a:prstGeom>
          <a:solidFill>
            <a:srgbClr val="97E4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66928" y="91440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문제</a:t>
            </a:r>
          </a:p>
        </p:txBody>
      </p:sp>
      <p:sp>
        <p:nvSpPr>
          <p:cNvPr id="7" name="Oval 6"/>
          <p:cNvSpPr/>
          <p:nvPr/>
        </p:nvSpPr>
        <p:spPr>
          <a:xfrm>
            <a:off x="333756" y="1618488"/>
            <a:ext cx="100584" cy="100584"/>
          </a:xfrm>
          <a:prstGeom prst="ellipse">
            <a:avLst/>
          </a:prstGeom>
          <a:solidFill>
            <a:srgbClr val="97E4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6928" y="141732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도구</a:t>
            </a:r>
          </a:p>
        </p:txBody>
      </p:sp>
      <p:sp>
        <p:nvSpPr>
          <p:cNvPr id="9" name="Oval 8"/>
          <p:cNvSpPr/>
          <p:nvPr/>
        </p:nvSpPr>
        <p:spPr>
          <a:xfrm>
            <a:off x="333756" y="2121408"/>
            <a:ext cx="100584" cy="100584"/>
          </a:xfrm>
          <a:prstGeom prst="ellipse">
            <a:avLst/>
          </a:prstGeom>
          <a:solidFill>
            <a:srgbClr val="97E4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66928" y="192024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아키텍처</a:t>
            </a:r>
          </a:p>
        </p:txBody>
      </p:sp>
      <p:sp>
        <p:nvSpPr>
          <p:cNvPr id="11" name="Oval 10"/>
          <p:cNvSpPr/>
          <p:nvPr/>
        </p:nvSpPr>
        <p:spPr>
          <a:xfrm>
            <a:off x="333756" y="2624328"/>
            <a:ext cx="100584" cy="100584"/>
          </a:xfrm>
          <a:prstGeom prst="ellipse">
            <a:avLst/>
          </a:prstGeom>
          <a:solidFill>
            <a:srgbClr val="97E4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66928" y="242316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구축</a:t>
            </a:r>
          </a:p>
        </p:txBody>
      </p:sp>
      <p:sp>
        <p:nvSpPr>
          <p:cNvPr id="13" name="Oval 12"/>
          <p:cNvSpPr/>
          <p:nvPr/>
        </p:nvSpPr>
        <p:spPr>
          <a:xfrm>
            <a:off x="333756" y="3127248"/>
            <a:ext cx="100584" cy="100584"/>
          </a:xfrm>
          <a:prstGeom prst="ellipse">
            <a:avLst/>
          </a:prstGeom>
          <a:solidFill>
            <a:srgbClr val="97E4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66928" y="292608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메트릭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09728" y="3502152"/>
            <a:ext cx="54864" cy="356616"/>
          </a:xfrm>
          <a:prstGeom prst="roundRect">
            <a:avLst/>
          </a:prstGeom>
          <a:solidFill>
            <a:srgbClr val="34D3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333756" y="3630168"/>
            <a:ext cx="100584" cy="100584"/>
          </a:xfrm>
          <a:prstGeom prst="ellipse">
            <a:avLst/>
          </a:prstGeom>
          <a:solidFill>
            <a:srgbClr val="34D3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66928" y="342900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2D2A24"/>
                </a:solidFill>
                <a:latin typeface="Pretendard"/>
              </a:rPr>
              <a:t>대시보드</a:t>
            </a:r>
          </a:p>
        </p:txBody>
      </p:sp>
      <p:sp>
        <p:nvSpPr>
          <p:cNvPr id="18" name="Oval 17"/>
          <p:cNvSpPr/>
          <p:nvPr/>
        </p:nvSpPr>
        <p:spPr>
          <a:xfrm>
            <a:off x="333756" y="413308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66928" y="393192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알림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84048" y="5349240"/>
            <a:ext cx="1332280" cy="54864"/>
          </a:xfrm>
          <a:prstGeom prst="roundRect">
            <a:avLst/>
          </a:prstGeom>
          <a:solidFill>
            <a:srgbClr val="D5CF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384048" y="5349240"/>
            <a:ext cx="1141954" cy="54864"/>
          </a:xfrm>
          <a:prstGeom prst="roundRect">
            <a:avLst/>
          </a:prstGeom>
          <a:solidFill>
            <a:srgbClr val="34D3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384048" y="5458968"/>
            <a:ext cx="13322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>
                <a:solidFill>
                  <a:srgbClr val="807466"/>
                </a:solidFill>
                <a:latin typeface="Pretendard"/>
              </a:rPr>
              <a:t>6 / 7</a:t>
            </a:r>
          </a:p>
        </p:txBody>
      </p:sp>
      <p:sp>
        <p:nvSpPr>
          <p:cNvPr id="23" name="Rectangle 22"/>
          <p:cNvSpPr/>
          <p:nvPr/>
        </p:nvSpPr>
        <p:spPr>
          <a:xfrm>
            <a:off x="0" y="0"/>
            <a:ext cx="12191695" cy="32004"/>
          </a:xfrm>
          <a:prstGeom prst="rect">
            <a:avLst/>
          </a:prstGeom>
          <a:solidFill>
            <a:srgbClr val="AAE8C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2148840" y="411480"/>
            <a:ext cx="1004285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2D2A24"/>
                </a:solidFill>
                <a:latin typeface="Pretendard"/>
              </a:rPr>
              <a:t>Grafana PromQL 예시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270106" y="1261872"/>
            <a:ext cx="3800322" cy="45720"/>
          </a:xfrm>
          <a:prstGeom prst="roundRect">
            <a:avLst/>
          </a:prstGeom>
          <a:solidFill>
            <a:srgbClr val="34D3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3107561" y="1618234"/>
            <a:ext cx="8235141" cy="4599940"/>
          </a:xfrm>
          <a:prstGeom prst="roundRect">
            <a:avLst/>
          </a:prstGeom>
          <a:solidFill>
            <a:srgbClr val="BBB8A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3052697" y="1563370"/>
            <a:ext cx="8235141" cy="4599940"/>
          </a:xfrm>
          <a:prstGeom prst="roundRect">
            <a:avLst/>
          </a:prstGeom>
          <a:solidFill>
            <a:srgbClr val="F0EAD8"/>
          </a:solidFill>
          <a:ln w="15875">
            <a:solidFill>
              <a:srgbClr val="DDD2B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3327017" y="1837690"/>
            <a:ext cx="7686501" cy="40513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>
                <a:solidFill>
                  <a:srgbClr val="807466"/>
                </a:solidFill>
                <a:latin typeface="Pretendard"/>
              </a:rPr>
              <a:t># CPU 사용률 (%)</a:t>
            </a:r>
          </a:p>
          <a:p>
            <a:pPr algn="l"/>
            <a:r>
              <a:rPr sz="2000">
                <a:solidFill>
                  <a:srgbClr val="3D362C"/>
                </a:solidFill>
                <a:latin typeface="Consolas"/>
              </a:rPr>
              <a:t>100 - (avg(rate(node_cpu_seconds_total{mode="idle"}[5m])) * 100)</a:t>
            </a:r>
          </a:p>
          <a:p>
            <a:pPr algn="l"/>
            <a:r>
              <a:rPr sz="2000">
                <a:solidFill>
                  <a:srgbClr val="3D362C"/>
                </a:solidFill>
                <a:latin typeface="Consolas"/>
              </a:rPr>
              <a:t> </a:t>
            </a:r>
          </a:p>
          <a:p>
            <a:pPr algn="l"/>
            <a:r>
              <a:rPr sz="2000">
                <a:solidFill>
                  <a:srgbClr val="807466"/>
                </a:solidFill>
                <a:latin typeface="Pretendard"/>
              </a:rPr>
              <a:t># 메모리 사용률 (%)</a:t>
            </a:r>
          </a:p>
          <a:p>
            <a:pPr algn="l"/>
            <a:r>
              <a:rPr sz="2000">
                <a:solidFill>
                  <a:srgbClr val="3D362C"/>
                </a:solidFill>
                <a:latin typeface="Consolas"/>
              </a:rPr>
              <a:t>(node_memory_MemAvailable_bytes / node_memory_MemTotal_bytes) * 100</a:t>
            </a:r>
          </a:p>
          <a:p>
            <a:pPr algn="l"/>
            <a:r>
              <a:rPr sz="2000">
                <a:solidFill>
                  <a:srgbClr val="3D362C"/>
                </a:solidFill>
                <a:latin typeface="Consolas"/>
              </a:rPr>
              <a:t> </a:t>
            </a:r>
          </a:p>
          <a:p>
            <a:pPr algn="l"/>
            <a:r>
              <a:rPr sz="2000">
                <a:solidFill>
                  <a:srgbClr val="807466"/>
                </a:solidFill>
                <a:latin typeface="Pretendard"/>
              </a:rPr>
              <a:t># 디스크 여유 공간</a:t>
            </a:r>
          </a:p>
          <a:p>
            <a:pPr algn="l"/>
            <a:r>
              <a:rPr sz="2000">
                <a:solidFill>
                  <a:srgbClr val="3D362C"/>
                </a:solidFill>
                <a:latin typeface="Consolas"/>
              </a:rPr>
              <a:t>node_filesystem_avail_bytes{mountpoint="/"}</a:t>
            </a:r>
          </a:p>
          <a:p>
            <a:pPr algn="l"/>
            <a:r>
              <a:rPr sz="2000">
                <a:solidFill>
                  <a:srgbClr val="3D362C"/>
                </a:solidFill>
                <a:latin typeface="Consolas"/>
              </a:rPr>
              <a:t> </a:t>
            </a:r>
          </a:p>
          <a:p>
            <a:pPr algn="l"/>
            <a:r>
              <a:rPr sz="2000">
                <a:solidFill>
                  <a:srgbClr val="807466"/>
                </a:solidFill>
                <a:latin typeface="Pretendard"/>
              </a:rPr>
              <a:t># 네트워크 초당 수신 바이트</a:t>
            </a:r>
          </a:p>
          <a:p>
            <a:pPr algn="l"/>
            <a:r>
              <a:rPr sz="2000">
                <a:solidFill>
                  <a:srgbClr val="3D362C"/>
                </a:solidFill>
                <a:latin typeface="Consolas"/>
              </a:rPr>
              <a:t>rate(node_network_receive_bytes_total[5m])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6E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vib_paper_1920x1080_faf6e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2148840" cy="6858000"/>
          </a:xfrm>
          <a:prstGeom prst="rect">
            <a:avLst/>
          </a:prstGeom>
          <a:solidFill>
            <a:srgbClr val="F4EF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2136140" y="0"/>
            <a:ext cx="12700" cy="6858000"/>
          </a:xfrm>
          <a:prstGeom prst="rect">
            <a:avLst/>
          </a:prstGeom>
          <a:solidFill>
            <a:srgbClr val="DDD2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333756" y="1115568"/>
            <a:ext cx="100584" cy="100584"/>
          </a:xfrm>
          <a:prstGeom prst="ellipse">
            <a:avLst/>
          </a:prstGeom>
          <a:solidFill>
            <a:srgbClr val="97E4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66928" y="91440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문제</a:t>
            </a:r>
          </a:p>
        </p:txBody>
      </p:sp>
      <p:sp>
        <p:nvSpPr>
          <p:cNvPr id="7" name="Oval 6"/>
          <p:cNvSpPr/>
          <p:nvPr/>
        </p:nvSpPr>
        <p:spPr>
          <a:xfrm>
            <a:off x="333756" y="1618488"/>
            <a:ext cx="100584" cy="100584"/>
          </a:xfrm>
          <a:prstGeom prst="ellipse">
            <a:avLst/>
          </a:prstGeom>
          <a:solidFill>
            <a:srgbClr val="97E4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6928" y="141732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도구</a:t>
            </a:r>
          </a:p>
        </p:txBody>
      </p:sp>
      <p:sp>
        <p:nvSpPr>
          <p:cNvPr id="9" name="Oval 8"/>
          <p:cNvSpPr/>
          <p:nvPr/>
        </p:nvSpPr>
        <p:spPr>
          <a:xfrm>
            <a:off x="333756" y="2121408"/>
            <a:ext cx="100584" cy="100584"/>
          </a:xfrm>
          <a:prstGeom prst="ellipse">
            <a:avLst/>
          </a:prstGeom>
          <a:solidFill>
            <a:srgbClr val="97E4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66928" y="192024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아키텍처</a:t>
            </a:r>
          </a:p>
        </p:txBody>
      </p:sp>
      <p:sp>
        <p:nvSpPr>
          <p:cNvPr id="11" name="Oval 10"/>
          <p:cNvSpPr/>
          <p:nvPr/>
        </p:nvSpPr>
        <p:spPr>
          <a:xfrm>
            <a:off x="333756" y="2624328"/>
            <a:ext cx="100584" cy="100584"/>
          </a:xfrm>
          <a:prstGeom prst="ellipse">
            <a:avLst/>
          </a:prstGeom>
          <a:solidFill>
            <a:srgbClr val="97E4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66928" y="242316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구축</a:t>
            </a:r>
          </a:p>
        </p:txBody>
      </p:sp>
      <p:sp>
        <p:nvSpPr>
          <p:cNvPr id="13" name="Oval 12"/>
          <p:cNvSpPr/>
          <p:nvPr/>
        </p:nvSpPr>
        <p:spPr>
          <a:xfrm>
            <a:off x="333756" y="3127248"/>
            <a:ext cx="100584" cy="100584"/>
          </a:xfrm>
          <a:prstGeom prst="ellipse">
            <a:avLst/>
          </a:prstGeom>
          <a:solidFill>
            <a:srgbClr val="97E4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66928" y="292608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메트릭</a:t>
            </a:r>
          </a:p>
        </p:txBody>
      </p:sp>
      <p:sp>
        <p:nvSpPr>
          <p:cNvPr id="15" name="Oval 14"/>
          <p:cNvSpPr/>
          <p:nvPr/>
        </p:nvSpPr>
        <p:spPr>
          <a:xfrm>
            <a:off x="333756" y="3630168"/>
            <a:ext cx="100584" cy="100584"/>
          </a:xfrm>
          <a:prstGeom prst="ellipse">
            <a:avLst/>
          </a:prstGeom>
          <a:solidFill>
            <a:srgbClr val="97E4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66928" y="342900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대시보드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9728" y="4005072"/>
            <a:ext cx="54864" cy="356616"/>
          </a:xfrm>
          <a:prstGeom prst="roundRect">
            <a:avLst/>
          </a:prstGeom>
          <a:solidFill>
            <a:srgbClr val="34D3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333756" y="4133088"/>
            <a:ext cx="100584" cy="100584"/>
          </a:xfrm>
          <a:prstGeom prst="ellipse">
            <a:avLst/>
          </a:prstGeom>
          <a:solidFill>
            <a:srgbClr val="34D3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66928" y="393192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2D2A24"/>
                </a:solidFill>
                <a:latin typeface="Pretendard"/>
              </a:rPr>
              <a:t>알림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84048" y="5349240"/>
            <a:ext cx="1332280" cy="54864"/>
          </a:xfrm>
          <a:prstGeom prst="roundRect">
            <a:avLst/>
          </a:prstGeom>
          <a:solidFill>
            <a:srgbClr val="D5CF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384048" y="5349240"/>
            <a:ext cx="1332280" cy="54864"/>
          </a:xfrm>
          <a:prstGeom prst="roundRect">
            <a:avLst/>
          </a:prstGeom>
          <a:solidFill>
            <a:srgbClr val="34D3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384048" y="5458968"/>
            <a:ext cx="13322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>
                <a:solidFill>
                  <a:srgbClr val="807466"/>
                </a:solidFill>
                <a:latin typeface="Pretendard"/>
              </a:rPr>
              <a:t>7 / 7</a:t>
            </a:r>
          </a:p>
        </p:txBody>
      </p:sp>
      <p:sp>
        <p:nvSpPr>
          <p:cNvPr id="23" name="Rectangle 22"/>
          <p:cNvSpPr/>
          <p:nvPr/>
        </p:nvSpPr>
        <p:spPr>
          <a:xfrm>
            <a:off x="0" y="0"/>
            <a:ext cx="12191695" cy="32004"/>
          </a:xfrm>
          <a:prstGeom prst="rect">
            <a:avLst/>
          </a:prstGeom>
          <a:solidFill>
            <a:srgbClr val="AAE8C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2148840" y="411480"/>
            <a:ext cx="1004285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2D2A24"/>
                </a:solidFill>
                <a:latin typeface="Pretendard"/>
              </a:rPr>
              <a:t>Alertmanager 알림 조건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150967" y="1261872"/>
            <a:ext cx="4038600" cy="45720"/>
          </a:xfrm>
          <a:prstGeom prst="roundRect">
            <a:avLst/>
          </a:prstGeom>
          <a:solidFill>
            <a:srgbClr val="34D3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3609704" y="1952244"/>
            <a:ext cx="7230855" cy="3383279"/>
          </a:xfrm>
          <a:prstGeom prst="roundRect">
            <a:avLst/>
          </a:prstGeom>
          <a:solidFill>
            <a:srgbClr val="BBB8A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3554840" y="1897380"/>
            <a:ext cx="7230855" cy="3383279"/>
          </a:xfrm>
          <a:prstGeom prst="roundRect">
            <a:avLst/>
          </a:prstGeom>
          <a:solidFill>
            <a:srgbClr val="F0EAD8"/>
          </a:solidFill>
          <a:ln w="12700">
            <a:solidFill>
              <a:srgbClr val="DDD2B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3664568" y="2034540"/>
            <a:ext cx="82296" cy="3108959"/>
          </a:xfrm>
          <a:prstGeom prst="roundRect">
            <a:avLst/>
          </a:prstGeom>
          <a:solidFill>
            <a:srgbClr val="34D3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4012040" y="2034540"/>
            <a:ext cx="2114747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0">
                <a:solidFill>
                  <a:srgbClr val="807466"/>
                </a:solidFill>
                <a:latin typeface="Pretendard"/>
              </a:rPr>
              <a:t>CPU 90%+ 5분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126787" y="2034540"/>
            <a:ext cx="4201708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2000" b="1">
                <a:solidFill>
                  <a:srgbClr val="34D399"/>
                </a:solidFill>
                <a:latin typeface="Pretendard"/>
              </a:rPr>
              <a:t>CriticalAlert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692000" y="2811780"/>
            <a:ext cx="6956535" cy="777240"/>
          </a:xfrm>
          <a:prstGeom prst="rect">
            <a:avLst/>
          </a:prstGeom>
          <a:solidFill>
            <a:srgbClr val="E5DF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4012040" y="2811780"/>
            <a:ext cx="2114747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0">
                <a:solidFill>
                  <a:srgbClr val="807466"/>
                </a:solidFill>
                <a:latin typeface="Pretendard"/>
              </a:rPr>
              <a:t>디스크 여유 &lt;10%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126787" y="2811780"/>
            <a:ext cx="4201708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2000" b="1">
                <a:solidFill>
                  <a:srgbClr val="34D399"/>
                </a:solidFill>
                <a:latin typeface="Pretendard"/>
              </a:rPr>
              <a:t>DiskFull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012040" y="3589020"/>
            <a:ext cx="2114747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0">
                <a:solidFill>
                  <a:srgbClr val="807466"/>
                </a:solidFill>
                <a:latin typeface="Pretendard"/>
              </a:rPr>
              <a:t>메모리 95%+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126787" y="3589020"/>
            <a:ext cx="4201708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2000" b="1">
                <a:solidFill>
                  <a:srgbClr val="34D399"/>
                </a:solidFill>
                <a:latin typeface="Pretendard"/>
              </a:rPr>
              <a:t>MemoryWarning</a:t>
            </a:r>
          </a:p>
        </p:txBody>
      </p:sp>
      <p:sp>
        <p:nvSpPr>
          <p:cNvPr id="36" name="Rectangle 35"/>
          <p:cNvSpPr/>
          <p:nvPr/>
        </p:nvSpPr>
        <p:spPr>
          <a:xfrm>
            <a:off x="3692000" y="4366260"/>
            <a:ext cx="6956535" cy="777240"/>
          </a:xfrm>
          <a:prstGeom prst="rect">
            <a:avLst/>
          </a:prstGeom>
          <a:solidFill>
            <a:srgbClr val="E5DF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4012040" y="4366260"/>
            <a:ext cx="2114747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0">
                <a:solidFill>
                  <a:srgbClr val="807466"/>
                </a:solidFill>
                <a:latin typeface="Pretendard"/>
              </a:rPr>
              <a:t>서버 무응답 1분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126787" y="4366260"/>
            <a:ext cx="4201708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2000" b="1">
                <a:solidFill>
                  <a:srgbClr val="34D399"/>
                </a:solidFill>
                <a:latin typeface="Pretendard"/>
              </a:rPr>
              <a:t>ServerDown → Discord/Slack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6E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vib_paper_1920x1080_faf6e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32004"/>
          </a:xfrm>
          <a:prstGeom prst="rect">
            <a:avLst/>
          </a:prstGeom>
          <a:solidFill>
            <a:srgbClr val="AAE8C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0" y="914400"/>
            <a:ext cx="12191695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200" b="1">
                <a:solidFill>
                  <a:srgbClr val="2D2A24"/>
                </a:solidFill>
                <a:latin typeface="Pretendard"/>
              </a:rPr>
              <a:t>모니터링으로 장애 대응 시간 80% 단축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038447" y="2194560"/>
            <a:ext cx="4114800" cy="594360"/>
          </a:xfrm>
          <a:prstGeom prst="roundRect">
            <a:avLst/>
          </a:prstGeom>
          <a:noFill/>
          <a:ln w="15875">
            <a:solidFill>
              <a:srgbClr val="97E4C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1800" b="1">
                <a:solidFill>
                  <a:srgbClr val="34D399"/>
                </a:solidFill>
                <a:latin typeface="Pretendard"/>
              </a:rPr>
              <a:t>🔗 Vultr $100 크레딧 (설명란)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038447" y="3017520"/>
            <a:ext cx="4114800" cy="594360"/>
          </a:xfrm>
          <a:prstGeom prst="roundRect">
            <a:avLst/>
          </a:prstGeom>
          <a:noFill/>
          <a:ln w="15875">
            <a:solidFill>
              <a:srgbClr val="97E4C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1800" b="1">
                <a:solidFill>
                  <a:srgbClr val="34D399"/>
                </a:solidFill>
                <a:latin typeface="Pretendard"/>
              </a:rPr>
              <a:t>🔗 전체 설정 가이드는 블로그에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38447" y="3840480"/>
            <a:ext cx="4114800" cy="594360"/>
          </a:xfrm>
          <a:prstGeom prst="roundRect">
            <a:avLst/>
          </a:prstGeom>
          <a:noFill/>
          <a:ln w="15875">
            <a:solidFill>
              <a:srgbClr val="97E4C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1800" b="1">
                <a:solidFill>
                  <a:srgbClr val="34D399"/>
                </a:solidFill>
                <a:latin typeface="Pretendard"/>
              </a:rPr>
              <a:t>🔗 구독 &amp; 좋아요 부탁드려요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5349240"/>
            <a:ext cx="12191695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200" b="1">
                <a:solidFill>
                  <a:srgbClr val="2D2A24"/>
                </a:solidFill>
                <a:latin typeface="Pretendard"/>
              </a:rPr>
              <a:t>구독과 좋아요 부탁드립니다! 👍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