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2059940"/>
            <a:ext cx="12191695" cy="1549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D2A24"/>
                </a:solidFill>
                <a:latin typeface="Pretendard"/>
              </a:rPr>
              <a:t>Redis 객체 캐시로 WordPress 6배 빠르게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518767" y="3655060"/>
            <a:ext cx="9154160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3837940"/>
            <a:ext cx="1219169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0">
                <a:solidFill>
                  <a:srgbClr val="4A443B"/>
                </a:solidFill>
                <a:latin typeface="Pretendard"/>
              </a:rPr>
              <a:t>TTFB 3초 → 0.5초, 직접 측정 데이터 공유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36702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1658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느린이유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86994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6687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객체캐시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37286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21717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설치연결</a:t>
            </a:r>
          </a:p>
        </p:txBody>
      </p:sp>
      <p:sp>
        <p:nvSpPr>
          <p:cNvPr id="11" name="Oval 10"/>
          <p:cNvSpPr/>
          <p:nvPr/>
        </p:nvSpPr>
        <p:spPr>
          <a:xfrm>
            <a:off x="333756" y="287578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26746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실측효과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9728" y="3250692"/>
            <a:ext cx="54864" cy="356616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333756" y="3378708"/>
            <a:ext cx="100584" cy="100584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31775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트러블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88162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6804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정리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84048" y="5349240"/>
            <a:ext cx="1110233" cy="54864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5 / 6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자주 겪는 트러블 4가지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330685" y="1261872"/>
            <a:ext cx="3679164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308418" y="1609344"/>
            <a:ext cx="7833426" cy="406908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3253554" y="1554480"/>
            <a:ext cx="7833426" cy="4069080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363282" y="1691640"/>
            <a:ext cx="82296" cy="379476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665034" y="1554480"/>
            <a:ext cx="7147626" cy="4069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글 발행 안 나옴 -&gt; 발행 직후 캐시 flush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Redis 죽음 -&gt; 잘 만든 플러그인은 DB로 폴백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캐시 플러그인 충돌 -&gt; 페이지·객체 캐시 순서 확인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메모리 부족 -&gt; evicted_keys 폭발, maxmemory 확대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12191695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2D2A24"/>
                </a:solidFill>
                <a:latin typeface="Pretendard"/>
              </a:rPr>
              <a:t>블로그 속도 6배 올리세요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038447" y="2194560"/>
            <a:ext cx="4114800" cy="594360"/>
          </a:xfrm>
          <a:prstGeom prst="roundRect">
            <a:avLst/>
          </a:prstGeom>
          <a:noFill/>
          <a:ln w="15875">
            <a:solidFill>
              <a:srgbClr val="99D9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>
                <a:solidFill>
                  <a:srgbClr val="38BDF8"/>
                </a:solidFill>
                <a:latin typeface="Pretendard"/>
              </a:rPr>
              <a:t>🔗 Vultr $100 크레딧 (설명란)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038447" y="3017520"/>
            <a:ext cx="4114800" cy="594360"/>
          </a:xfrm>
          <a:prstGeom prst="roundRect">
            <a:avLst/>
          </a:prstGeom>
          <a:noFill/>
          <a:ln w="15875">
            <a:solidFill>
              <a:srgbClr val="99D9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>
                <a:solidFill>
                  <a:srgbClr val="38BDF8"/>
                </a:solidFill>
                <a:latin typeface="Pretendard"/>
              </a:rPr>
              <a:t>🔗 Redis 전체 설정은 블로그에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38447" y="3840480"/>
            <a:ext cx="4114800" cy="594360"/>
          </a:xfrm>
          <a:prstGeom prst="roundRect">
            <a:avLst/>
          </a:prstGeom>
          <a:noFill/>
          <a:ln w="15875">
            <a:solidFill>
              <a:srgbClr val="99D9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1800" b="1">
                <a:solidFill>
                  <a:srgbClr val="38BDF8"/>
                </a:solidFill>
                <a:latin typeface="Pretendard"/>
              </a:rPr>
              <a:t>🔗 구독 &amp; 좋아요 부탁드려요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349240"/>
            <a:ext cx="1219169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200" b="1">
                <a:solidFill>
                  <a:srgbClr val="2D2A24"/>
                </a:solidFill>
                <a:latin typeface="Pretendard"/>
              </a:rPr>
              <a:t>구독과 좋아요 부탁드립니다! 👍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109728" y="1239012"/>
            <a:ext cx="54864" cy="356616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333756" y="1367028"/>
            <a:ext cx="100584" cy="100584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11658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느린이유</a:t>
            </a:r>
          </a:p>
        </p:txBody>
      </p:sp>
      <p:sp>
        <p:nvSpPr>
          <p:cNvPr id="8" name="Oval 7"/>
          <p:cNvSpPr/>
          <p:nvPr/>
        </p:nvSpPr>
        <p:spPr>
          <a:xfrm>
            <a:off x="333756" y="186994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6928" y="16687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객체캐시</a:t>
            </a:r>
          </a:p>
        </p:txBody>
      </p:sp>
      <p:sp>
        <p:nvSpPr>
          <p:cNvPr id="10" name="Oval 9"/>
          <p:cNvSpPr/>
          <p:nvPr/>
        </p:nvSpPr>
        <p:spPr>
          <a:xfrm>
            <a:off x="333756" y="23728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21717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설치연결</a:t>
            </a:r>
          </a:p>
        </p:txBody>
      </p:sp>
      <p:sp>
        <p:nvSpPr>
          <p:cNvPr id="12" name="Oval 11"/>
          <p:cNvSpPr/>
          <p:nvPr/>
        </p:nvSpPr>
        <p:spPr>
          <a:xfrm>
            <a:off x="333756" y="28757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6746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실측효과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37870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31775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트러블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88162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6804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정리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84048" y="5349240"/>
            <a:ext cx="222046" cy="54864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1 / 6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WordPress가 느린 진짜 이유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807686" y="1261872"/>
            <a:ext cx="4725162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308418" y="1956054"/>
            <a:ext cx="7833426" cy="337566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3253554" y="1901190"/>
            <a:ext cx="7833426" cy="3375660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363282" y="2038350"/>
            <a:ext cx="82296" cy="310134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665034" y="1901190"/>
            <a:ext cx="7147626" cy="33756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페이지 보여줄 때마다 DB를 수십 번 찾는다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제목·본문·댓글·설정을 매번 쿼리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방문자 100명 = 같은 쿼리 100번 실행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DB가 헐떡이고 CPU까지 치솟는다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36702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1658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느린이유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9728" y="1741932"/>
            <a:ext cx="54864" cy="356616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333756" y="1869948"/>
            <a:ext cx="100584" cy="100584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6928" y="16687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객체캐시</a:t>
            </a:r>
          </a:p>
        </p:txBody>
      </p:sp>
      <p:sp>
        <p:nvSpPr>
          <p:cNvPr id="10" name="Oval 9"/>
          <p:cNvSpPr/>
          <p:nvPr/>
        </p:nvSpPr>
        <p:spPr>
          <a:xfrm>
            <a:off x="333756" y="23728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21717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설치연결</a:t>
            </a:r>
          </a:p>
        </p:txBody>
      </p:sp>
      <p:sp>
        <p:nvSpPr>
          <p:cNvPr id="12" name="Oval 11"/>
          <p:cNvSpPr/>
          <p:nvPr/>
        </p:nvSpPr>
        <p:spPr>
          <a:xfrm>
            <a:off x="333756" y="28757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6746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실측효과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37870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31775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트러블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88162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6804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정리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84048" y="5349240"/>
            <a:ext cx="444093" cy="54864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2 / 6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609947" y="2743200"/>
            <a:ext cx="5120640" cy="1737360"/>
          </a:xfrm>
          <a:prstGeom prst="ellipse">
            <a:avLst/>
          </a:prstGeom>
          <a:solidFill>
            <a:srgbClr val="B6E2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5067147" y="2926080"/>
            <a:ext cx="4206240" cy="1371600"/>
          </a:xfrm>
          <a:prstGeom prst="ellipse">
            <a:avLst/>
          </a:prstGeom>
          <a:solidFill>
            <a:srgbClr val="D3EA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48840" y="2606040"/>
            <a:ext cx="10042855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600" b="1">
                <a:solidFill>
                  <a:srgbClr val="38BDF8"/>
                </a:solidFill>
                <a:latin typeface="Pretendard"/>
              </a:rPr>
              <a:t>6배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48840" y="4617720"/>
            <a:ext cx="10042855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0">
                <a:solidFill>
                  <a:srgbClr val="2D2A24"/>
                </a:solidFill>
                <a:latin typeface="Pretendard"/>
              </a:rPr>
              <a:t>객체 캐시 하나로 첫 바이트 시간 단축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36702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1658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느린이유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9728" y="1741932"/>
            <a:ext cx="54864" cy="356616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333756" y="1869948"/>
            <a:ext cx="100584" cy="100584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6928" y="16687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객체캐시</a:t>
            </a:r>
          </a:p>
        </p:txBody>
      </p:sp>
      <p:sp>
        <p:nvSpPr>
          <p:cNvPr id="10" name="Oval 9"/>
          <p:cNvSpPr/>
          <p:nvPr/>
        </p:nvSpPr>
        <p:spPr>
          <a:xfrm>
            <a:off x="333756" y="23728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21717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설치연결</a:t>
            </a:r>
          </a:p>
        </p:txBody>
      </p:sp>
      <p:sp>
        <p:nvSpPr>
          <p:cNvPr id="12" name="Oval 11"/>
          <p:cNvSpPr/>
          <p:nvPr/>
        </p:nvSpPr>
        <p:spPr>
          <a:xfrm>
            <a:off x="333756" y="28757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6746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실측효과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37870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31775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트러블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88162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6804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정리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84048" y="5349240"/>
            <a:ext cx="444093" cy="54864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2 / 6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객체 캐시란?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54560" y="1261872"/>
            <a:ext cx="2031415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308418" y="2144649"/>
            <a:ext cx="7833426" cy="299847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3253554" y="2089785"/>
            <a:ext cx="7833426" cy="2998470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363282" y="2226945"/>
            <a:ext cx="82296" cy="272415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665034" y="2089785"/>
            <a:ext cx="7147626" cy="299847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한 번 읽은 객체를 메모리에 저장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다음 방문은 메모리에서 바로 꺼내 쓴다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WordPress가 객체 캐시 API를 기본 제공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진짜 효과는 외부 메모리 저장소 연결 시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36702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1658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느린이유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9728" y="1741932"/>
            <a:ext cx="54864" cy="356616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333756" y="1869948"/>
            <a:ext cx="100584" cy="100584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6928" y="16687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객체캐시</a:t>
            </a:r>
          </a:p>
        </p:txBody>
      </p:sp>
      <p:sp>
        <p:nvSpPr>
          <p:cNvPr id="10" name="Oval 9"/>
          <p:cNvSpPr/>
          <p:nvPr/>
        </p:nvSpPr>
        <p:spPr>
          <a:xfrm>
            <a:off x="333756" y="237286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21717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설치연결</a:t>
            </a:r>
          </a:p>
        </p:txBody>
      </p:sp>
      <p:sp>
        <p:nvSpPr>
          <p:cNvPr id="12" name="Oval 11"/>
          <p:cNvSpPr/>
          <p:nvPr/>
        </p:nvSpPr>
        <p:spPr>
          <a:xfrm>
            <a:off x="333756" y="28757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6746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실측효과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37870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31775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트러블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88162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6804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정리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84048" y="5349240"/>
            <a:ext cx="444093" cy="54864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2 / 6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Redis vs Memcached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245875" y="1261872"/>
            <a:ext cx="3848785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2432304" y="1792224"/>
            <a:ext cx="4564227" cy="388620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2377440" y="1737360"/>
            <a:ext cx="4564227" cy="388620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8FD6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Can 25"/>
          <p:cNvSpPr/>
          <p:nvPr/>
        </p:nvSpPr>
        <p:spPr>
          <a:xfrm>
            <a:off x="4491913" y="2148840"/>
            <a:ext cx="331927" cy="502920"/>
          </a:xfrm>
          <a:prstGeom prst="can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514600" y="2743200"/>
            <a:ext cx="4289907" cy="2697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>
                <a:solidFill>
                  <a:srgbClr val="807466"/>
                </a:solidFill>
                <a:latin typeface="Pretendard"/>
              </a:rPr>
              <a:t>Memcached</a:t>
            </a:r>
          </a:p>
          <a:p>
            <a:pPr algn="ctr">
              <a:spcAft>
                <a:spcPts val="1000"/>
              </a:spcAft>
            </a:pPr>
            <a:r>
              <a:rPr sz="2400" b="1">
                <a:solidFill>
                  <a:srgbClr val="38BDF8"/>
                </a:solidFill>
                <a:latin typeface="Pretendard"/>
              </a:rPr>
              <a:t>단순·빠름</a:t>
            </a:r>
          </a:p>
          <a:p>
            <a:pPr algn="ctr">
              <a:spcAft>
                <a:spcPts val="0"/>
              </a:spcAft>
            </a:pPr>
            <a:r>
              <a:rPr sz="1400" b="0">
                <a:solidFill>
                  <a:srgbClr val="4A443B"/>
                </a:solidFill>
                <a:latin typeface="Pretendard"/>
              </a:rPr>
              <a:t>문자열만 저장, 자료구조 없음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453731" y="1792224"/>
            <a:ext cx="4564227" cy="388620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7398867" y="1737360"/>
            <a:ext cx="4564227" cy="388620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8FD6F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Can 29"/>
          <p:cNvSpPr/>
          <p:nvPr/>
        </p:nvSpPr>
        <p:spPr>
          <a:xfrm>
            <a:off x="9513340" y="2148840"/>
            <a:ext cx="331927" cy="502920"/>
          </a:xfrm>
          <a:prstGeom prst="can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536027" y="2743200"/>
            <a:ext cx="4289907" cy="2697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>
                <a:solidFill>
                  <a:srgbClr val="807466"/>
                </a:solidFill>
                <a:latin typeface="Pretendard"/>
              </a:rPr>
              <a:t>Redis</a:t>
            </a:r>
          </a:p>
          <a:p>
            <a:pPr algn="ctr">
              <a:spcAft>
                <a:spcPts val="1000"/>
              </a:spcAft>
            </a:pPr>
            <a:r>
              <a:rPr sz="2400" b="1">
                <a:solidFill>
                  <a:srgbClr val="38BDF8"/>
                </a:solidFill>
                <a:latin typeface="Pretendard"/>
              </a:rPr>
              <a:t>확장성 승</a:t>
            </a:r>
          </a:p>
          <a:p>
            <a:pPr algn="ctr">
              <a:spcAft>
                <a:spcPts val="0"/>
              </a:spcAft>
            </a:pPr>
            <a:r>
              <a:rPr sz="1400" b="0">
                <a:solidFill>
                  <a:srgbClr val="4A443B"/>
                </a:solidFill>
                <a:latin typeface="Pretendard"/>
              </a:rPr>
              <a:t>리스트·해시·셋, 영속성·레플리카 지원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36702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1658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느린이유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86994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6687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객체캐시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9728" y="2244852"/>
            <a:ext cx="54864" cy="356616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33756" y="2372868"/>
            <a:ext cx="100584" cy="100584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21717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설치연결</a:t>
            </a:r>
          </a:p>
        </p:txBody>
      </p:sp>
      <p:sp>
        <p:nvSpPr>
          <p:cNvPr id="12" name="Oval 11"/>
          <p:cNvSpPr/>
          <p:nvPr/>
        </p:nvSpPr>
        <p:spPr>
          <a:xfrm>
            <a:off x="333756" y="28757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6746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실측효과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37870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31775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트러블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88162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6804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정리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84048" y="5349240"/>
            <a:ext cx="666140" cy="54864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3 / 6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Redis 설치 (우분투)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564924" y="1261872"/>
            <a:ext cx="3210687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107561" y="1655064"/>
            <a:ext cx="8235141" cy="452628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3052697" y="1600200"/>
            <a:ext cx="8235141" cy="452628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327017" y="1874520"/>
            <a:ext cx="7686501" cy="3977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>
                <a:solidFill>
                  <a:srgbClr val="807466"/>
                </a:solidFill>
                <a:latin typeface="Pretendard"/>
              </a:rPr>
              <a:t># Redis 서버 설치</a:t>
            </a:r>
          </a:p>
          <a:p>
            <a:pPr algn="l"/>
            <a:r>
              <a:rPr sz="1800">
                <a:solidFill>
                  <a:srgbClr val="3D362C"/>
                </a:solidFill>
                <a:latin typeface="Consolas"/>
              </a:rPr>
              <a:t>apt install redis-server</a:t>
            </a:r>
          </a:p>
          <a:p>
            <a:pPr algn="l"/>
            <a:r>
              <a:rPr sz="18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1800">
                <a:solidFill>
                  <a:srgbClr val="807466"/>
                </a:solidFill>
                <a:latin typeface="Pretendard"/>
              </a:rPr>
              <a:t># /etc/redis/redis.conf 보안 설정</a:t>
            </a:r>
          </a:p>
          <a:p>
            <a:pPr algn="l"/>
            <a:r>
              <a:rPr sz="1800">
                <a:solidFill>
                  <a:srgbClr val="3D362C"/>
                </a:solidFill>
                <a:latin typeface="Pretendard"/>
              </a:rPr>
              <a:t>requirepass 강한비밀번호</a:t>
            </a:r>
          </a:p>
          <a:p>
            <a:pPr algn="l"/>
            <a:r>
              <a:rPr sz="1800">
                <a:solidFill>
                  <a:srgbClr val="3D362C"/>
                </a:solidFill>
                <a:latin typeface="Consolas"/>
              </a:rPr>
              <a:t>maxmemory 256mb</a:t>
            </a:r>
          </a:p>
          <a:p>
            <a:pPr algn="l"/>
            <a:r>
              <a:rPr sz="18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1800">
                <a:solidFill>
                  <a:srgbClr val="807466"/>
                </a:solidFill>
                <a:latin typeface="Pretendard"/>
              </a:rPr>
              <a:t># 부팅 시 자동 시작</a:t>
            </a:r>
          </a:p>
          <a:p>
            <a:pPr algn="l"/>
            <a:r>
              <a:rPr sz="1800">
                <a:solidFill>
                  <a:srgbClr val="3D362C"/>
                </a:solidFill>
                <a:latin typeface="Consolas"/>
              </a:rPr>
              <a:t>systemctl enable redis-server</a:t>
            </a:r>
          </a:p>
          <a:p>
            <a:pPr algn="l"/>
            <a:r>
              <a:rPr sz="18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1800">
                <a:solidFill>
                  <a:srgbClr val="807466"/>
                </a:solidFill>
                <a:latin typeface="Pretendard"/>
              </a:rPr>
              <a:t># 정상 확인 (PONG 이 돌아오면 OK)</a:t>
            </a:r>
          </a:p>
          <a:p>
            <a:pPr algn="l"/>
            <a:r>
              <a:rPr sz="1800">
                <a:solidFill>
                  <a:srgbClr val="3D362C"/>
                </a:solidFill>
                <a:latin typeface="Consolas"/>
              </a:rPr>
              <a:t>redis-cli ping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36702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1658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느린이유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86994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6687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객체캐시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9728" y="2244852"/>
            <a:ext cx="54864" cy="356616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33756" y="2372868"/>
            <a:ext cx="100584" cy="100584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21717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설치연결</a:t>
            </a:r>
          </a:p>
        </p:txBody>
      </p:sp>
      <p:sp>
        <p:nvSpPr>
          <p:cNvPr id="12" name="Oval 11"/>
          <p:cNvSpPr/>
          <p:nvPr/>
        </p:nvSpPr>
        <p:spPr>
          <a:xfrm>
            <a:off x="333756" y="28757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6746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실측효과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37870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31775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트러블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88162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6804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정리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84048" y="5349240"/>
            <a:ext cx="666140" cy="54864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3 / 6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WordPress 연결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776950" y="1261872"/>
            <a:ext cx="2786634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107561" y="2354834"/>
            <a:ext cx="8235141" cy="312674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3052697" y="2299970"/>
            <a:ext cx="8235141" cy="3126740"/>
          </a:xfrm>
          <a:prstGeom prst="roundRect">
            <a:avLst/>
          </a:prstGeom>
          <a:solidFill>
            <a:srgbClr val="F0EAD8"/>
          </a:solidFill>
          <a:ln w="15875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327017" y="2574290"/>
            <a:ext cx="7686501" cy="25781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>
                <a:solidFill>
                  <a:srgbClr val="807466"/>
                </a:solidFill>
                <a:latin typeface="Pretendard"/>
              </a:rPr>
              <a:t># wp-config.php 에 3줄 추가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define('WP_REDIS_HOST', '127.0.0.1');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define('WP_REDIS_PORT', 6379);</a:t>
            </a:r>
          </a:p>
          <a:p>
            <a:pPr algn="l"/>
            <a:r>
              <a:rPr sz="2000">
                <a:solidFill>
                  <a:srgbClr val="3D362C"/>
                </a:solidFill>
                <a:latin typeface="Pretendard"/>
              </a:rPr>
              <a:t>define('WP_REDIS_PASSWORD', '비밀번호');</a:t>
            </a:r>
          </a:p>
          <a:p>
            <a:pPr algn="l"/>
            <a:r>
              <a:rPr sz="2000">
                <a:solidFill>
                  <a:srgbClr val="3D362C"/>
                </a:solidFill>
                <a:latin typeface="Consolas"/>
              </a:rPr>
              <a:t> </a:t>
            </a:r>
          </a:p>
          <a:p>
            <a:pPr algn="l"/>
            <a:r>
              <a:rPr sz="2000">
                <a:solidFill>
                  <a:srgbClr val="807466"/>
                </a:solidFill>
                <a:latin typeface="Pretendard"/>
              </a:rPr>
              <a:t># Redis Object Cache 플러그인 설치 후</a:t>
            </a:r>
          </a:p>
          <a:p>
            <a:pPr algn="l"/>
            <a:r>
              <a:rPr sz="2000">
                <a:solidFill>
                  <a:srgbClr val="807466"/>
                </a:solidFill>
                <a:latin typeface="Pretendard"/>
              </a:rPr>
              <a:t># Connect 버튼 -&gt; 히트율 표시 확인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36702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1658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느린이유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86994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6687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객체캐시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9728" y="2244852"/>
            <a:ext cx="54864" cy="356616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333756" y="2372868"/>
            <a:ext cx="100584" cy="100584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21717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설치연결</a:t>
            </a:r>
          </a:p>
        </p:txBody>
      </p:sp>
      <p:sp>
        <p:nvSpPr>
          <p:cNvPr id="12" name="Oval 11"/>
          <p:cNvSpPr/>
          <p:nvPr/>
        </p:nvSpPr>
        <p:spPr>
          <a:xfrm>
            <a:off x="333756" y="287578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6746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실측효과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37870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31775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트러블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88162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6804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정리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84048" y="5349240"/>
            <a:ext cx="666140" cy="54864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3 / 6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eviction 정책 설정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3870" y="1261872"/>
            <a:ext cx="3012795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308418" y="1767459"/>
            <a:ext cx="7833426" cy="3752850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3253554" y="1712595"/>
            <a:ext cx="7833426" cy="3752850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363282" y="1849755"/>
            <a:ext cx="82296" cy="347853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665034" y="1712595"/>
            <a:ext cx="7147626" cy="375285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allkeys-lru: 가장 오래 안 쓴 객체부터 밀어냄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메모리 꽉 차도 서버가 멈추지 않는다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TTL로 자주 바뀌는 설정은 짧게, 글은 길게</a:t>
            </a:r>
          </a:p>
          <a:p>
            <a:pPr algn="l">
              <a:spcAft>
                <a:spcPts val="1600"/>
              </a:spcAft>
            </a:pPr>
            <a:r>
              <a:rPr sz="2200">
                <a:solidFill>
                  <a:srgbClr val="38BDF8"/>
                </a:solidFill>
                <a:latin typeface="Pretendard"/>
              </a:rPr>
              <a:t>•  </a:t>
            </a:r>
            <a:r>
              <a:rPr sz="2200">
                <a:solidFill>
                  <a:srgbClr val="2D2A24"/>
                </a:solidFill>
                <a:latin typeface="Pretendard"/>
              </a:rPr>
              <a:t>evicted_keys 폭증 = maxmemory 늘리라는 신호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6E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ib_paper_1920x1080_faf6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2148840" cy="6858000"/>
          </a:xfrm>
          <a:prstGeom prst="rect">
            <a:avLst/>
          </a:prstGeom>
          <a:solidFill>
            <a:srgbClr val="F4EF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136140" y="0"/>
            <a:ext cx="12700" cy="6858000"/>
          </a:xfrm>
          <a:prstGeom prst="rect">
            <a:avLst/>
          </a:prstGeom>
          <a:solidFill>
            <a:srgbClr val="DDD2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33756" y="136702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11658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느린이유</a:t>
            </a:r>
          </a:p>
        </p:txBody>
      </p:sp>
      <p:sp>
        <p:nvSpPr>
          <p:cNvPr id="7" name="Oval 6"/>
          <p:cNvSpPr/>
          <p:nvPr/>
        </p:nvSpPr>
        <p:spPr>
          <a:xfrm>
            <a:off x="333756" y="186994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166878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객체캐시</a:t>
            </a:r>
          </a:p>
        </p:txBody>
      </p:sp>
      <p:sp>
        <p:nvSpPr>
          <p:cNvPr id="9" name="Oval 8"/>
          <p:cNvSpPr/>
          <p:nvPr/>
        </p:nvSpPr>
        <p:spPr>
          <a:xfrm>
            <a:off x="333756" y="2372868"/>
            <a:ext cx="100584" cy="100584"/>
          </a:xfrm>
          <a:prstGeom prst="ellipse">
            <a:avLst/>
          </a:prstGeom>
          <a:solidFill>
            <a:srgbClr val="99D9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217170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807466"/>
                </a:solidFill>
                <a:latin typeface="Pretendard"/>
              </a:rPr>
              <a:t>설치연결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9728" y="2747772"/>
            <a:ext cx="54864" cy="356616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333756" y="2875788"/>
            <a:ext cx="100584" cy="100584"/>
          </a:xfrm>
          <a:prstGeom prst="ellipse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67462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2D2A24"/>
                </a:solidFill>
                <a:latin typeface="Pretendard"/>
              </a:rPr>
              <a:t>실측효과</a:t>
            </a:r>
          </a:p>
        </p:txBody>
      </p:sp>
      <p:sp>
        <p:nvSpPr>
          <p:cNvPr id="14" name="Oval 13"/>
          <p:cNvSpPr/>
          <p:nvPr/>
        </p:nvSpPr>
        <p:spPr>
          <a:xfrm>
            <a:off x="333756" y="337870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66928" y="317754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트러블</a:t>
            </a:r>
          </a:p>
        </p:txBody>
      </p:sp>
      <p:sp>
        <p:nvSpPr>
          <p:cNvPr id="16" name="Oval 15"/>
          <p:cNvSpPr/>
          <p:nvPr/>
        </p:nvSpPr>
        <p:spPr>
          <a:xfrm>
            <a:off x="333756" y="3881628"/>
            <a:ext cx="100584" cy="100584"/>
          </a:xfrm>
          <a:prstGeom prst="ellipse">
            <a:avLst/>
          </a:prstGeom>
          <a:noFill/>
          <a:ln w="12700">
            <a:solidFill>
              <a:srgbClr val="B0A8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680460"/>
            <a:ext cx="1444752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0">
                <a:solidFill>
                  <a:srgbClr val="9E9486"/>
                </a:solidFill>
                <a:latin typeface="Pretendard"/>
              </a:rPr>
              <a:t>정리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84048" y="5349240"/>
            <a:ext cx="1332280" cy="54864"/>
          </a:xfrm>
          <a:prstGeom prst="roundRect">
            <a:avLst/>
          </a:prstGeom>
          <a:solidFill>
            <a:srgbClr val="D5CF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84048" y="5349240"/>
            <a:ext cx="888186" cy="54864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84048" y="5458968"/>
            <a:ext cx="13322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807466"/>
                </a:solidFill>
                <a:latin typeface="Pretendard"/>
              </a:rPr>
              <a:t>4 / 6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0"/>
            <a:ext cx="12191695" cy="32004"/>
          </a:xfrm>
          <a:prstGeom prst="rect">
            <a:avLst/>
          </a:prstGeom>
          <a:solidFill>
            <a:srgbClr val="ACD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148840" y="411480"/>
            <a:ext cx="1004285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2D2A24"/>
                </a:solidFill>
                <a:latin typeface="Pretendard"/>
              </a:rPr>
              <a:t>직접 측정 결과 (같은 블로그)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920767" y="1261872"/>
            <a:ext cx="4499000" cy="45720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609704" y="1952244"/>
            <a:ext cx="7230855" cy="3383279"/>
          </a:xfrm>
          <a:prstGeom prst="roundRect">
            <a:avLst/>
          </a:prstGeom>
          <a:solidFill>
            <a:srgbClr val="BBB8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3554840" y="1897380"/>
            <a:ext cx="7230855" cy="3383279"/>
          </a:xfrm>
          <a:prstGeom prst="roundRect">
            <a:avLst/>
          </a:prstGeom>
          <a:solidFill>
            <a:srgbClr val="F0EAD8"/>
          </a:solidFill>
          <a:ln w="12700">
            <a:solidFill>
              <a:srgbClr val="DDD2B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664568" y="2034540"/>
            <a:ext cx="82296" cy="3108959"/>
          </a:xfrm>
          <a:prstGeom prst="round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012040" y="2034540"/>
            <a:ext cx="2114747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807466"/>
                </a:solidFill>
                <a:latin typeface="Pretendard"/>
              </a:rPr>
              <a:t>TTFB (OFF)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26787" y="2034540"/>
            <a:ext cx="4201708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000" b="1">
                <a:solidFill>
                  <a:srgbClr val="38BDF8"/>
                </a:solidFill>
                <a:latin typeface="Pretendard"/>
              </a:rPr>
              <a:t>평균 3.0초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92000" y="2811780"/>
            <a:ext cx="6956535" cy="777240"/>
          </a:xfrm>
          <a:prstGeom prst="rect">
            <a:avLst/>
          </a:prstGeom>
          <a:solidFill>
            <a:srgbClr val="E5DF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012040" y="2811780"/>
            <a:ext cx="2114747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807466"/>
                </a:solidFill>
                <a:latin typeface="Pretendard"/>
              </a:rPr>
              <a:t>TTFB (ON)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26787" y="2811780"/>
            <a:ext cx="4201708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000" b="1">
                <a:solidFill>
                  <a:srgbClr val="38BDF8"/>
                </a:solidFill>
                <a:latin typeface="Pretendard"/>
              </a:rPr>
              <a:t>평균 0.5초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012040" y="3589020"/>
            <a:ext cx="2114747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807466"/>
                </a:solidFill>
                <a:latin typeface="Pretendard"/>
              </a:rPr>
              <a:t>Lighthouse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26787" y="3589020"/>
            <a:ext cx="4201708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000" b="1">
                <a:solidFill>
                  <a:srgbClr val="38BDF8"/>
                </a:solidFill>
                <a:latin typeface="Pretendard"/>
              </a:rPr>
              <a:t>40점대 -&gt; 70점대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692000" y="4366260"/>
            <a:ext cx="6956535" cy="777240"/>
          </a:xfrm>
          <a:prstGeom prst="rect">
            <a:avLst/>
          </a:prstGeom>
          <a:solidFill>
            <a:srgbClr val="E5DF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012040" y="4366260"/>
            <a:ext cx="2114747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0">
                <a:solidFill>
                  <a:srgbClr val="807466"/>
                </a:solidFill>
                <a:latin typeface="Pretendard"/>
              </a:rPr>
              <a:t>차이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126787" y="4366260"/>
            <a:ext cx="4201708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2000" b="1">
                <a:solidFill>
                  <a:srgbClr val="38BDF8"/>
                </a:solidFill>
                <a:latin typeface="Pretendard"/>
              </a:rPr>
              <a:t>6배 빠르게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