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2390140"/>
            <a:ext cx="12191695" cy="889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F2F5FA"/>
                </a:solidFill>
                <a:latin typeface="Nanum Gothic"/>
              </a:rPr>
              <a:t>Docker 볼륨과 데이터 영속성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55767" y="3324860"/>
            <a:ext cx="128016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914400"/>
            <a:ext cx="12191695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F2F5FA"/>
                </a:solidFill>
                <a:latin typeface="Nanum Gothic"/>
              </a:rPr>
              <a:t>Docker 데이터 영속성 정리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038447" y="2194560"/>
            <a:ext cx="4114800" cy="594360"/>
          </a:xfrm>
          <a:prstGeom prst="roundRect">
            <a:avLst/>
          </a:prstGeom>
          <a:noFill/>
          <a:ln w="15875">
            <a:solidFill>
              <a:srgbClr val="885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FB923C"/>
                </a:solidFill>
                <a:latin typeface="Nanum Gothic"/>
              </a:rPr>
              <a:t>🔗 구독 &amp; 좋아요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38447" y="3017520"/>
            <a:ext cx="4114800" cy="594360"/>
          </a:xfrm>
          <a:prstGeom prst="roundRect">
            <a:avLst/>
          </a:prstGeom>
          <a:noFill/>
          <a:ln w="15875">
            <a:solidFill>
              <a:srgbClr val="8859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FB923C"/>
                </a:solidFill>
                <a:latin typeface="Nanum Gothic"/>
              </a:rPr>
              <a:t>🔗 댓글로 궁금증 남겨주세요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3492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2F5FA"/>
                </a:solidFill>
                <a:latin typeface="Nanum Gothic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1C29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3341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09728" y="123901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2F5FA"/>
                </a:solidFill>
                <a:latin typeface="Nanum Gothic"/>
              </a:rPr>
              <a:t>왜 사라질까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마운트 3방식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볼륨 사용법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볼륨 백업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데이터 이전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흔한 실수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C47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222046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97A2B8"/>
                </a:solidFill>
                <a:latin typeface="Nanum Gothic"/>
              </a:rPr>
              <a:t>1 / 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2F5FA"/>
                </a:solidFill>
                <a:latin typeface="Nanum Gothic"/>
              </a:rPr>
              <a:t>왜 데이터가 사라질까?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667347" y="1261872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3308418" y="1609344"/>
            <a:ext cx="7833426" cy="4069080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253554" y="1554480"/>
            <a:ext cx="7833426" cy="4069080"/>
          </a:xfrm>
          <a:prstGeom prst="roundRect">
            <a:avLst/>
          </a:prstGeom>
          <a:solidFill>
            <a:srgbClr val="223052"/>
          </a:solidFill>
          <a:ln w="12700">
            <a:solidFill>
              <a:srgbClr val="3341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363282" y="1691640"/>
            <a:ext cx="82296" cy="379476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65034" y="1554480"/>
            <a:ext cx="7147626" cy="4069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Nanum Gothic"/>
              </a:rPr>
              <a:t>•  </a:t>
            </a:r>
            <a:r>
              <a:rPr sz="2200">
                <a:solidFill>
                  <a:srgbClr val="F2F5FA"/>
                </a:solidFill>
                <a:latin typeface="Nanum Gothic"/>
              </a:rPr>
              <a:t>Docker 컨테이너는 휘발성 — 삭제하면 안의 파일도 함께 소멸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Nanum Gothic"/>
              </a:rPr>
              <a:t>•  </a:t>
            </a:r>
            <a:r>
              <a:rPr sz="2200">
                <a:solidFill>
                  <a:srgbClr val="F2F5FA"/>
                </a:solidFill>
                <a:latin typeface="Nanum Gothic"/>
              </a:rPr>
              <a:t>docker rm, docker compose down 모두 동일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Nanum Gothic"/>
              </a:rPr>
              <a:t>•  </a:t>
            </a:r>
            <a:r>
              <a:rPr sz="2200">
                <a:solidFill>
                  <a:srgbClr val="F2F5FA"/>
                </a:solidFill>
                <a:latin typeface="Nanum Gothic"/>
              </a:rPr>
              <a:t>컨테이너 레이어는 이미지 기반 임시 레이어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Nanum Gothic"/>
              </a:rPr>
              <a:t>•  </a:t>
            </a:r>
            <a:r>
              <a:rPr sz="2200">
                <a:solidFill>
                  <a:srgbClr val="F2F5FA"/>
                </a:solidFill>
                <a:latin typeface="Nanum Gothic"/>
              </a:rPr>
              <a:t>재시작은 남지만, 삭제 후 재생성하면 깨끗한 상태에서 시작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1C29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3341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왜 사라질까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9728" y="174193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2F5FA"/>
                </a:solidFill>
                <a:latin typeface="Nanum Gothic"/>
              </a:rPr>
              <a:t>마운트 3방식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볼륨 사용법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볼륨 백업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데이터 이전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흔한 실수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C47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444093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97A2B8"/>
                </a:solidFill>
                <a:latin typeface="Nanum Gothic"/>
              </a:rPr>
              <a:t>2 / 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2F5FA"/>
                </a:solidFill>
                <a:latin typeface="Nanum Gothic"/>
              </a:rPr>
              <a:t>Docker 마운트 3가지 방식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667347" y="1261872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2432304" y="1792224"/>
            <a:ext cx="2890418" cy="3886200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2377440" y="1737360"/>
            <a:ext cx="2890418" cy="3886200"/>
          </a:xfrm>
          <a:prstGeom prst="roundRect">
            <a:avLst/>
          </a:prstGeom>
          <a:solidFill>
            <a:srgbClr val="223052"/>
          </a:solidFill>
          <a:ln w="15875">
            <a:solidFill>
              <a:srgbClr val="935F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Can 24"/>
          <p:cNvSpPr/>
          <p:nvPr/>
        </p:nvSpPr>
        <p:spPr>
          <a:xfrm>
            <a:off x="3655009" y="2148840"/>
            <a:ext cx="331927" cy="502920"/>
          </a:xfrm>
          <a:prstGeom prst="can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514600" y="2743200"/>
            <a:ext cx="2616098" cy="2697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97A2B8"/>
                </a:solidFill>
                <a:latin typeface="Nanum Gothic"/>
              </a:rPr>
              <a:t>Volume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FB923C"/>
                </a:solidFill>
                <a:latin typeface="Nanum Gothic"/>
              </a:rPr>
              <a:t>Docker 관리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C4CCDA"/>
                </a:solidFill>
                <a:latin typeface="Nanum Gothic"/>
              </a:rPr>
              <a:t>Docker가 관리하는 영역에 저장, 이식성 좋음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779922" y="1792224"/>
            <a:ext cx="2890418" cy="3886200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5725058" y="1737360"/>
            <a:ext cx="2890418" cy="3886200"/>
          </a:xfrm>
          <a:prstGeom prst="roundRect">
            <a:avLst/>
          </a:prstGeom>
          <a:solidFill>
            <a:srgbClr val="223052"/>
          </a:solidFill>
          <a:ln w="15875">
            <a:solidFill>
              <a:srgbClr val="935F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 Single Corner Rectangle 28"/>
          <p:cNvSpPr/>
          <p:nvPr/>
        </p:nvSpPr>
        <p:spPr>
          <a:xfrm>
            <a:off x="6918807" y="2169795"/>
            <a:ext cx="502920" cy="125730"/>
          </a:xfrm>
          <a:prstGeom prst="round1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358862" y="2211705"/>
            <a:ext cx="41910" cy="41910"/>
          </a:xfrm>
          <a:prstGeom prst="ellipse">
            <a:avLst/>
          </a:prstGeom>
          <a:solidFill>
            <a:srgbClr val="162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 Single Corner Rectangle 30"/>
          <p:cNvSpPr/>
          <p:nvPr/>
        </p:nvSpPr>
        <p:spPr>
          <a:xfrm>
            <a:off x="6918807" y="2337435"/>
            <a:ext cx="502920" cy="125730"/>
          </a:xfrm>
          <a:prstGeom prst="round1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7358862" y="2379345"/>
            <a:ext cx="41910" cy="41910"/>
          </a:xfrm>
          <a:prstGeom prst="ellipse">
            <a:avLst/>
          </a:prstGeom>
          <a:solidFill>
            <a:srgbClr val="162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 Single Corner Rectangle 32"/>
          <p:cNvSpPr/>
          <p:nvPr/>
        </p:nvSpPr>
        <p:spPr>
          <a:xfrm>
            <a:off x="6918807" y="2505075"/>
            <a:ext cx="502920" cy="125730"/>
          </a:xfrm>
          <a:prstGeom prst="round1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7358862" y="2546985"/>
            <a:ext cx="41910" cy="41910"/>
          </a:xfrm>
          <a:prstGeom prst="ellipse">
            <a:avLst/>
          </a:prstGeom>
          <a:solidFill>
            <a:srgbClr val="1621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862218" y="2743200"/>
            <a:ext cx="2616098" cy="2697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97A2B8"/>
                </a:solidFill>
                <a:latin typeface="Nanum Gothic"/>
              </a:rPr>
              <a:t>Bind Mount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FB923C"/>
                </a:solidFill>
                <a:latin typeface="Nanum Gothic"/>
              </a:rPr>
              <a:t>호스트 직접 연결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C4CCDA"/>
                </a:solidFill>
                <a:latin typeface="Nanum Gothic"/>
              </a:rPr>
              <a:t>호스트 디렉토리를 컨테이너에 직접 마운트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9127540" y="1792224"/>
            <a:ext cx="2890418" cy="3886200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9072676" y="1737360"/>
            <a:ext cx="2890418" cy="3886200"/>
          </a:xfrm>
          <a:prstGeom prst="roundRect">
            <a:avLst/>
          </a:prstGeom>
          <a:solidFill>
            <a:srgbClr val="223052"/>
          </a:solidFill>
          <a:ln w="15875">
            <a:solidFill>
              <a:srgbClr val="935F3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Cloud 37"/>
          <p:cNvSpPr/>
          <p:nvPr/>
        </p:nvSpPr>
        <p:spPr>
          <a:xfrm>
            <a:off x="10266425" y="2232660"/>
            <a:ext cx="502920" cy="331927"/>
          </a:xfrm>
          <a:prstGeom prst="cloud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209836" y="2743200"/>
            <a:ext cx="2616098" cy="2697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97A2B8"/>
                </a:solidFill>
                <a:latin typeface="Nanum Gothic"/>
              </a:rPr>
              <a:t>tmpfs Mount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FB923C"/>
                </a:solidFill>
                <a:latin typeface="Nanum Gothic"/>
              </a:rPr>
              <a:t>메모리 저장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C4CCDA"/>
                </a:solidFill>
                <a:latin typeface="Nanum Gothic"/>
              </a:rPr>
              <a:t>휘발성이지만 빠름, 임시 데이터용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1C29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3341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왜 사라질까</a:t>
            </a:r>
          </a:p>
        </p:txBody>
      </p:sp>
      <p:sp>
        <p:nvSpPr>
          <p:cNvPr id="6" name="Oval 5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마운트 3방식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" y="224485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2F5FA"/>
                </a:solidFill>
                <a:latin typeface="Nanum Gothic"/>
              </a:rPr>
              <a:t>볼륨 사용법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볼륨 백업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데이터 이전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흔한 실수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C47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666140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97A2B8"/>
                </a:solidFill>
                <a:latin typeface="Nanum Gothic"/>
              </a:rPr>
              <a:t>3 / 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2F5FA"/>
                </a:solidFill>
                <a:latin typeface="Nanum Gothic"/>
              </a:rPr>
              <a:t>Volume 실전 사용법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667347" y="1261872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3107561" y="2170684"/>
            <a:ext cx="8235141" cy="3495040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052697" y="2115820"/>
            <a:ext cx="8235141" cy="3495040"/>
          </a:xfrm>
          <a:prstGeom prst="roundRect">
            <a:avLst/>
          </a:prstGeom>
          <a:solidFill>
            <a:srgbClr val="223052"/>
          </a:solidFill>
          <a:ln w="15875">
            <a:solidFill>
              <a:srgbClr val="3341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327017" y="2390140"/>
            <a:ext cx="7686501" cy="2946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docker run에 -v 옵션 추가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docker run -v mydata:/var/lib/postgresql/data postgres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볼륨 확인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docker volume ls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docker volume inspect mydata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컨테이너를 지워도 볼륨은 남는다!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1C29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3341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왜 사라질까</a:t>
            </a:r>
          </a:p>
        </p:txBody>
      </p:sp>
      <p:sp>
        <p:nvSpPr>
          <p:cNvPr id="6" name="Oval 5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마운트 3방식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" y="224485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2F5FA"/>
                </a:solidFill>
                <a:latin typeface="Nanum Gothic"/>
              </a:rPr>
              <a:t>볼륨 사용법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볼륨 백업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데이터 이전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흔한 실수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C47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666140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97A2B8"/>
                </a:solidFill>
                <a:latin typeface="Nanum Gothic"/>
              </a:rPr>
              <a:t>3 / 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2F5FA"/>
                </a:solidFill>
                <a:latin typeface="Nanum Gothic"/>
              </a:rPr>
              <a:t>Bind Mount 사용법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667347" y="1261872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3107561" y="2354834"/>
            <a:ext cx="8235141" cy="3126740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052697" y="2299970"/>
            <a:ext cx="8235141" cy="3126740"/>
          </a:xfrm>
          <a:prstGeom prst="roundRect">
            <a:avLst/>
          </a:prstGeom>
          <a:solidFill>
            <a:srgbClr val="223052"/>
          </a:solidFill>
          <a:ln w="15875">
            <a:solidFill>
              <a:srgbClr val="3341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327017" y="2574290"/>
            <a:ext cx="7686501" cy="25781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호스트 디렉토리를 컨테이너에 직접 연결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docker run -v /home/user/html:/usr/share/nginx/html nginx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읽기 전용 마운트 (설정 파일용)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docker run -v /config/nginx.conf:/etc/nginx/nginx.conf:ro nginx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호스트에서 수정하면 컨테이너에 즉시 반영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1C29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3341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왜 사라질까</a:t>
            </a:r>
          </a:p>
        </p:txBody>
      </p:sp>
      <p:sp>
        <p:nvSpPr>
          <p:cNvPr id="6" name="Oval 5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마운트 3방식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" y="224485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2F5FA"/>
                </a:solidFill>
                <a:latin typeface="Nanum Gothic"/>
              </a:rPr>
              <a:t>볼륨 사용법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볼륨 백업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데이터 이전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흔한 실수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C47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666140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97A2B8"/>
                </a:solidFill>
                <a:latin typeface="Nanum Gothic"/>
              </a:rPr>
              <a:t>3 / 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2F5FA"/>
                </a:solidFill>
                <a:latin typeface="Nanum Gothic"/>
              </a:rPr>
              <a:t>Named Volume (docker compose)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667347" y="1261872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3107561" y="1618234"/>
            <a:ext cx="8235141" cy="4599940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052697" y="1563370"/>
            <a:ext cx="8235141" cy="4599940"/>
          </a:xfrm>
          <a:prstGeom prst="roundRect">
            <a:avLst/>
          </a:prstGeom>
          <a:solidFill>
            <a:srgbClr val="223052"/>
          </a:solidFill>
          <a:ln w="15875">
            <a:solidFill>
              <a:srgbClr val="3341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327017" y="1837690"/>
            <a:ext cx="7686501" cy="40513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services: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 db: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   image: postgres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   volumes: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     - pgdata:/var/lib/postgresql/data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volumes: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 pgdata: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선언적이라 관리가 깔끔!</a:t>
            </a:r>
          </a:p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down --v 를 쓰면 볼륨까지 삭제되니 주의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1C29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3341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왜 사라질까</a:t>
            </a:r>
          </a:p>
        </p:txBody>
      </p:sp>
      <p:sp>
        <p:nvSpPr>
          <p:cNvPr id="6" name="Oval 5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마운트 3방식</a:t>
            </a:r>
          </a:p>
        </p:txBody>
      </p:sp>
      <p:sp>
        <p:nvSpPr>
          <p:cNvPr id="8" name="Oval 7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볼륨 사용법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" y="274777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2F5FA"/>
                </a:solidFill>
                <a:latin typeface="Nanum Gothic"/>
              </a:rPr>
              <a:t>볼륨 백업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데이터 이전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흔한 실수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C47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888186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97A2B8"/>
                </a:solidFill>
                <a:latin typeface="Nanum Gothic"/>
              </a:rPr>
              <a:t>4 / 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2F5FA"/>
                </a:solidFill>
                <a:latin typeface="Nanum Gothic"/>
              </a:rPr>
              <a:t>Docker 볼륨 백업 패턴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667347" y="1261872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3107561" y="2170684"/>
            <a:ext cx="8235141" cy="3495040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052697" y="2115820"/>
            <a:ext cx="8235141" cy="3495040"/>
          </a:xfrm>
          <a:prstGeom prst="roundRect">
            <a:avLst/>
          </a:prstGeom>
          <a:solidFill>
            <a:srgbClr val="223052"/>
          </a:solidFill>
          <a:ln w="15875">
            <a:solidFill>
              <a:srgbClr val="3341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327017" y="2390140"/>
            <a:ext cx="7686501" cy="2946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임시 컨테이너로 볼륨 백업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docker run --rm \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 -v mydata:/data \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 -v $(pwd):/backup \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 ubuntu tar czf /backup/backup.tar.gz /data</a:t>
            </a:r>
          </a:p>
          <a:p>
            <a:pPr algn="l"/>
            <a:r>
              <a:rPr sz="2000">
                <a:solidFill>
                  <a:srgbClr val="CBD5E1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복원은 반대로 — tar를 풀어서 볼륨에 넣기</a:t>
            </a:r>
          </a:p>
          <a:p>
            <a:pPr algn="l"/>
            <a:r>
              <a:rPr sz="2000">
                <a:solidFill>
                  <a:srgbClr val="97A2B8"/>
                </a:solidFill>
                <a:latin typeface="Nanum Gothic"/>
              </a:rPr>
              <a:t># cron에 등록하면 자동 백업 완료!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1C29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3341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왜 사라질까</a:t>
            </a:r>
          </a:p>
        </p:txBody>
      </p:sp>
      <p:sp>
        <p:nvSpPr>
          <p:cNvPr id="6" name="Oval 5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마운트 3방식</a:t>
            </a:r>
          </a:p>
        </p:txBody>
      </p:sp>
      <p:sp>
        <p:nvSpPr>
          <p:cNvPr id="8" name="Oval 7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볼륨 사용법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볼륨 백업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9728" y="325069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2F5FA"/>
                </a:solidFill>
                <a:latin typeface="Nanum Gothic"/>
              </a:rPr>
              <a:t>데이터 이전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636E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768198"/>
                </a:solidFill>
                <a:latin typeface="Nanum Gothic"/>
              </a:rPr>
              <a:t>흔한 실수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C47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110233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97A2B8"/>
                </a:solidFill>
                <a:latin typeface="Nanum Gothic"/>
              </a:rPr>
              <a:t>5 / 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2F5FA"/>
                </a:solidFill>
                <a:latin typeface="Nanum Gothic"/>
              </a:rPr>
              <a:t>데이터 이전 5단계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667347" y="1261872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3" name="Connector 22"/>
          <p:cNvCxnSpPr/>
          <p:nvPr/>
        </p:nvCxnSpPr>
        <p:spPr>
          <a:xfrm>
            <a:off x="2880360" y="3314700"/>
            <a:ext cx="8579815" cy="0"/>
          </a:xfrm>
          <a:prstGeom prst="line">
            <a:avLst/>
          </a:prstGeom>
          <a:ln w="31750">
            <a:solidFill>
              <a:srgbClr val="9F643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2833085" y="2994660"/>
            <a:ext cx="640080" cy="640080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16213A"/>
                </a:soli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86000" y="3771900"/>
            <a:ext cx="1734251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C4CCDA"/>
                </a:solidFill>
                <a:latin typeface="Nanum Gothic"/>
              </a:rPr>
              <a:t>기존 서버에서 볼륨을 tar로 백업</a:t>
            </a:r>
          </a:p>
        </p:txBody>
      </p:sp>
      <p:sp>
        <p:nvSpPr>
          <p:cNvPr id="26" name="Oval 25"/>
          <p:cNvSpPr/>
          <p:nvPr/>
        </p:nvSpPr>
        <p:spPr>
          <a:xfrm>
            <a:off x="4841656" y="2994660"/>
            <a:ext cx="640080" cy="640080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16213A"/>
                </a:solidFill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94571" y="3771900"/>
            <a:ext cx="1734251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C4CCDA"/>
                </a:solidFill>
                <a:latin typeface="Nanum Gothic"/>
              </a:rPr>
              <a:t>백업 파일을 scp/rsync로 새 서버에 전송</a:t>
            </a:r>
          </a:p>
        </p:txBody>
      </p:sp>
      <p:sp>
        <p:nvSpPr>
          <p:cNvPr id="28" name="Oval 27"/>
          <p:cNvSpPr/>
          <p:nvPr/>
        </p:nvSpPr>
        <p:spPr>
          <a:xfrm>
            <a:off x="6850227" y="2994660"/>
            <a:ext cx="640080" cy="640080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16213A"/>
                </a:soli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03142" y="3771900"/>
            <a:ext cx="1734251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C4CCDA"/>
                </a:solidFill>
                <a:latin typeface="Nanum Gothic"/>
              </a:rPr>
              <a:t>새 서버에서 컨테이너 한 번 실행해 빈 볼륨 생성</a:t>
            </a:r>
          </a:p>
        </p:txBody>
      </p:sp>
      <p:sp>
        <p:nvSpPr>
          <p:cNvPr id="30" name="Oval 29"/>
          <p:cNvSpPr/>
          <p:nvPr/>
        </p:nvSpPr>
        <p:spPr>
          <a:xfrm>
            <a:off x="8858798" y="2994660"/>
            <a:ext cx="640080" cy="640080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16213A"/>
                </a:solidFill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11713" y="3771900"/>
            <a:ext cx="1734251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C4CCDA"/>
                </a:solidFill>
                <a:latin typeface="Nanum Gothic"/>
              </a:rPr>
              <a:t>백업을 볼륨에 복원 (tar 해제)</a:t>
            </a:r>
          </a:p>
        </p:txBody>
      </p:sp>
      <p:sp>
        <p:nvSpPr>
          <p:cNvPr id="32" name="Oval 31"/>
          <p:cNvSpPr/>
          <p:nvPr/>
        </p:nvSpPr>
        <p:spPr>
          <a:xfrm>
            <a:off x="10867369" y="2994660"/>
            <a:ext cx="640080" cy="640080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000" b="1">
                <a:solidFill>
                  <a:srgbClr val="16213A"/>
                </a:solidFill>
              </a:rPr>
              <a:t>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20284" y="3771900"/>
            <a:ext cx="1734251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C4CCDA"/>
                </a:solidFill>
                <a:latin typeface="Nanum Gothic"/>
              </a:rPr>
              <a:t>컨테이너 재시작 — 데이터가 그대로 이전됨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6213A"/>
            </a:gs>
            <a:gs pos="100000">
              <a:srgbClr val="1D2A47"/>
            </a:gs>
          </a:gsLst>
          <a:lin scaled="0" ang="1620000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1C29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3341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왜 사라질까</a:t>
            </a:r>
          </a:p>
        </p:txBody>
      </p:sp>
      <p:sp>
        <p:nvSpPr>
          <p:cNvPr id="6" name="Oval 5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마운트 3방식</a:t>
            </a:r>
          </a:p>
        </p:txBody>
      </p:sp>
      <p:sp>
        <p:nvSpPr>
          <p:cNvPr id="8" name="Oval 7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볼륨 사용법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볼륨 백업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solidFill>
            <a:srgbClr val="885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7A2B8"/>
                </a:solidFill>
                <a:latin typeface="Nanum Gothic"/>
              </a:rPr>
              <a:t>데이터 이전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9728" y="3753612"/>
            <a:ext cx="54864" cy="356616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2F5FA"/>
                </a:solidFill>
                <a:latin typeface="Nanum Gothic"/>
              </a:rPr>
              <a:t>흔한 실수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3C47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97A2B8"/>
                </a:solidFill>
                <a:latin typeface="Nanum Gothic"/>
              </a:rPr>
              <a:t>6 / 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714E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2F5FA"/>
                </a:solidFill>
                <a:latin typeface="Nanum Gothic"/>
              </a:rPr>
              <a:t>Docker 데이터 영속성 흔한 실수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667347" y="1261872"/>
            <a:ext cx="1005840" cy="4572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3308418" y="1609344"/>
            <a:ext cx="7833426" cy="4069080"/>
          </a:xfrm>
          <a:prstGeom prst="roundRect">
            <a:avLst/>
          </a:prstGeom>
          <a:solidFill>
            <a:srgbClr val="1018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253554" y="1554480"/>
            <a:ext cx="7833426" cy="4069080"/>
          </a:xfrm>
          <a:prstGeom prst="roundRect">
            <a:avLst/>
          </a:prstGeom>
          <a:solidFill>
            <a:srgbClr val="223052"/>
          </a:solidFill>
          <a:ln w="12700">
            <a:solidFill>
              <a:srgbClr val="3341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363282" y="1691640"/>
            <a:ext cx="82296" cy="3794760"/>
          </a:xfrm>
          <a:prstGeom prst="roundRect">
            <a:avLst/>
          </a:prstGeom>
          <a:solidFill>
            <a:srgbClr val="FB92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65034" y="1554480"/>
            <a:ext cx="7147626" cy="4069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Nanum Gothic"/>
              </a:rPr>
              <a:t>•  </a:t>
            </a:r>
            <a:r>
              <a:rPr sz="2200">
                <a:solidFill>
                  <a:srgbClr val="F2F5FA"/>
                </a:solidFill>
                <a:latin typeface="Nanum Gothic"/>
              </a:rPr>
              <a:t>docker compose down --v 를 무심코 치면 볼륨이 삭제됨 (치명적!)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Nanum Gothic"/>
              </a:rPr>
              <a:t>•  </a:t>
            </a:r>
            <a:r>
              <a:rPr sz="2200">
                <a:solidFill>
                  <a:srgbClr val="F2F5FA"/>
                </a:solidFill>
                <a:latin typeface="Nanum Gothic"/>
              </a:rPr>
              <a:t>익명 볼륨 사용 (-v /data) → 나중에 찾기 매우 어려움, 반드시 이름 명시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Nanum Gothic"/>
              </a:rPr>
              <a:t>•  </a:t>
            </a:r>
            <a:r>
              <a:rPr sz="2200">
                <a:solidFill>
                  <a:srgbClr val="F2F5FA"/>
                </a:solidFill>
                <a:latin typeface="Nanum Gothic"/>
              </a:rPr>
              <a:t>권한 문제 무시 → 컨테이너 root가 호스트 파일을 root 소유로 만듦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FB923C"/>
                </a:solidFill>
                <a:latin typeface="Nanum Gothic"/>
              </a:rPr>
              <a:t>•  </a:t>
            </a:r>
            <a:r>
              <a:rPr sz="2200">
                <a:solidFill>
                  <a:srgbClr val="F2F5FA"/>
                </a:solidFill>
                <a:latin typeface="Nanum Gothic"/>
              </a:rPr>
              <a:t>볼륨 용량 미확인 → docker system df로 반드시 확인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